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85" r:id="rId2"/>
    <p:sldId id="367" r:id="rId3"/>
    <p:sldId id="387" r:id="rId4"/>
    <p:sldId id="388" r:id="rId5"/>
    <p:sldId id="368" r:id="rId6"/>
    <p:sldId id="389" r:id="rId7"/>
    <p:sldId id="370" r:id="rId8"/>
    <p:sldId id="372" r:id="rId9"/>
    <p:sldId id="373" r:id="rId10"/>
    <p:sldId id="374" r:id="rId11"/>
    <p:sldId id="375" r:id="rId12"/>
    <p:sldId id="371" r:id="rId13"/>
    <p:sldId id="376" r:id="rId14"/>
    <p:sldId id="377" r:id="rId15"/>
    <p:sldId id="378" r:id="rId16"/>
    <p:sldId id="380" r:id="rId17"/>
    <p:sldId id="381" r:id="rId18"/>
    <p:sldId id="383" r:id="rId19"/>
    <p:sldId id="391" r:id="rId20"/>
    <p:sldId id="392" r:id="rId21"/>
    <p:sldId id="393" r:id="rId22"/>
    <p:sldId id="384" r:id="rId23"/>
    <p:sldId id="366" r:id="rId24"/>
    <p:sldId id="338" r:id="rId25"/>
    <p:sldId id="3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48" autoAdjust="0"/>
    <p:restoredTop sz="62486" autoAdjust="0"/>
  </p:normalViewPr>
  <p:slideViewPr>
    <p:cSldViewPr snapToGrid="0">
      <p:cViewPr varScale="1">
        <p:scale>
          <a:sx n="68" d="100"/>
          <a:sy n="68" d="100"/>
        </p:scale>
        <p:origin x="2178" y="6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3661D-DF80-4C6C-AAD4-3694DDE155C1}" type="datetimeFigureOut">
              <a:rPr lang="en-US" smtClean="0"/>
              <a:t>7/4/2017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B94DC-38F2-4619-AFCC-7D3D831A615A}" type="slidenum">
              <a:rPr lang="en-US" smtClean="0"/>
              <a:t>‹#›</a:t>
            </a:fld>
            <a:endParaRPr lang="en-US"/>
          </a:p>
        </p:txBody>
      </p:sp>
    </p:spTree>
    <p:extLst>
      <p:ext uri="{BB962C8B-B14F-4D97-AF65-F5344CB8AC3E}">
        <p14:creationId xmlns:p14="http://schemas.microsoft.com/office/powerpoint/2010/main" val="320239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0B94DC-38F2-4619-AFCC-7D3D831A615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6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model the sequential dependency</a:t>
            </a:r>
            <a:r>
              <a:rPr lang="en-US" baseline="0" dirty="0"/>
              <a:t> of tweet sentence, w</a:t>
            </a:r>
            <a:r>
              <a:rPr lang="en-US" dirty="0"/>
              <a:t>e also</a:t>
            </a:r>
            <a:r>
              <a:rPr lang="en-US" baseline="0" dirty="0"/>
              <a:t> use deep learning, a convolutional network structure to get the semantic representation.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11</a:t>
            </a:fld>
            <a:endParaRPr lang="en-US"/>
          </a:p>
        </p:txBody>
      </p:sp>
    </p:spTree>
    <p:extLst>
      <p:ext uri="{BB962C8B-B14F-4D97-AF65-F5344CB8AC3E}">
        <p14:creationId xmlns:p14="http://schemas.microsoft.com/office/powerpoint/2010/main" val="209864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pitchFamily="2" charset="-122"/>
                <a:cs typeface="+mn-cs"/>
              </a:rPr>
              <a:t>User’s</a:t>
            </a:r>
            <a:r>
              <a:rPr lang="en-US" sz="1200" kern="1200" baseline="0" dirty="0">
                <a:solidFill>
                  <a:schemeClr val="tx1"/>
                </a:solidFill>
                <a:effectLst/>
                <a:latin typeface="Arial" charset="0"/>
                <a:ea typeface="宋体" pitchFamily="2" charset="-122"/>
                <a:cs typeface="+mn-cs"/>
              </a:rPr>
              <a:t> information on social media indeed reveal their personality. Take their avatars for example. In our data, we find that, For extraversion dimension, the introverts tend to cover their face or show side face. And extroverts are more likely to use cartoon avatars. For openness, users have high score are more likely to use avatars with their friends, </a:t>
            </a:r>
            <a:r>
              <a:rPr lang="en-US" altLang="zh-CN" sz="1200" kern="1200" baseline="0" dirty="0">
                <a:solidFill>
                  <a:schemeClr val="tx1"/>
                </a:solidFill>
                <a:effectLst/>
                <a:latin typeface="Arial" charset="0"/>
                <a:ea typeface="宋体" pitchFamily="2" charset="-122"/>
                <a:cs typeface="+mn-cs"/>
              </a:rPr>
              <a:t>and users have low score prefer show themselves only.</a:t>
            </a:r>
            <a:endParaRPr lang="en-US" sz="1200" kern="1200" dirty="0">
              <a:solidFill>
                <a:schemeClr val="tx1"/>
              </a:solidFill>
              <a:effectLst/>
              <a:latin typeface="Arial" charset="0"/>
              <a:ea typeface="宋体" pitchFamily="2" charset="-122"/>
              <a:cs typeface="+mn-cs"/>
            </a:endParaRPr>
          </a:p>
        </p:txBody>
      </p:sp>
      <p:sp>
        <p:nvSpPr>
          <p:cNvPr id="4" name="Slide Number Placeholder 3"/>
          <p:cNvSpPr>
            <a:spLocks noGrp="1"/>
          </p:cNvSpPr>
          <p:nvPr>
            <p:ph type="sldNum" sz="quarter" idx="10"/>
          </p:nvPr>
        </p:nvSpPr>
        <p:spPr/>
        <p:txBody>
          <a:bodyPr/>
          <a:lstStyle/>
          <a:p>
            <a:fld id="{BE640186-D42C-A54B-8B46-0516149F4A88}" type="slidenum">
              <a:rPr lang="en-US" smtClean="0"/>
              <a:t>12</a:t>
            </a:fld>
            <a:endParaRPr lang="en-US"/>
          </a:p>
        </p:txBody>
      </p:sp>
    </p:spTree>
    <p:extLst>
      <p:ext uri="{BB962C8B-B14F-4D97-AF65-F5344CB8AC3E}">
        <p14:creationId xmlns:p14="http://schemas.microsoft.com/office/powerpoint/2010/main" val="3387423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a:t>
            </a:r>
            <a:r>
              <a:rPr lang="en-US" baseline="0" dirty="0"/>
              <a:t> the image features of avatars, we used a trained </a:t>
            </a:r>
            <a:r>
              <a:rPr lang="en-US" baseline="0" dirty="0" err="1"/>
              <a:t>ResNet</a:t>
            </a:r>
            <a:r>
              <a:rPr lang="en-US" baseline="0" dirty="0"/>
              <a:t> model to get image representation and also a K-means clustering results.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13</a:t>
            </a:fld>
            <a:endParaRPr lang="en-US"/>
          </a:p>
        </p:txBody>
      </p:sp>
    </p:spTree>
    <p:extLst>
      <p:ext uri="{BB962C8B-B14F-4D97-AF65-F5344CB8AC3E}">
        <p14:creationId xmlns:p14="http://schemas.microsoft.com/office/powerpoint/2010/main" val="180919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Emoticons</a:t>
            </a:r>
            <a:r>
              <a:rPr lang="en-US" baseline="0" dirty="0"/>
              <a:t> is also useful for personality measurement. Agreeable users frequently smile emoticons. </a:t>
            </a:r>
          </a:p>
          <a:p>
            <a:endParaRPr lang="en-US" baseline="0" dirty="0"/>
          </a:p>
          <a:p>
            <a:r>
              <a:rPr lang="en-US" baseline="0" dirty="0"/>
              <a:t>We extract two emoticon features, the first is compute Pearson correlation and select the top emoticons. The second is mapping emoticon to emotion and then use emotion as category features.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14</a:t>
            </a:fld>
            <a:endParaRPr lang="en-US"/>
          </a:p>
        </p:txBody>
      </p:sp>
    </p:spTree>
    <p:extLst>
      <p:ext uri="{BB962C8B-B14F-4D97-AF65-F5344CB8AC3E}">
        <p14:creationId xmlns:p14="http://schemas.microsoft.com/office/powerpoint/2010/main" val="3222681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 you interacts with other user also reveal your personality.  </a:t>
            </a:r>
          </a:p>
          <a:p>
            <a:r>
              <a:rPr lang="en-US" altLang="zh-CN" dirty="0"/>
              <a:t>We extract user tweet-response</a:t>
            </a:r>
            <a:r>
              <a:rPr lang="en-US" altLang="zh-CN" baseline="0" dirty="0"/>
              <a:t> pair and then use a convolutional network structure to model the interaction representation.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15</a:t>
            </a:fld>
            <a:endParaRPr lang="en-US"/>
          </a:p>
        </p:txBody>
      </p:sp>
    </p:spTree>
    <p:extLst>
      <p:ext uri="{BB962C8B-B14F-4D97-AF65-F5344CB8AC3E}">
        <p14:creationId xmlns:p14="http://schemas.microsoft.com/office/powerpoint/2010/main" val="2554664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the experiment,</a:t>
            </a:r>
            <a:r>
              <a:rPr lang="en-US" baseline="0" dirty="0"/>
              <a:t> w</a:t>
            </a:r>
            <a:r>
              <a:rPr lang="en-US" dirty="0"/>
              <a:t>e split the dataset,</a:t>
            </a:r>
            <a:r>
              <a:rPr lang="en-US" baseline="0" dirty="0"/>
              <a:t> use 70% for training and the rest for testing. First, for each dimension in Big Five, we group users into three categories by segmenting the Gaussian distribution.</a:t>
            </a:r>
          </a:p>
          <a:p>
            <a:endParaRPr lang="en-US" baseline="0" dirty="0"/>
          </a:p>
          <a:p>
            <a:r>
              <a:rPr lang="en-US" baseline="0" dirty="0"/>
              <a:t>Next, we measure the total accuracy as well as the precision for each group. </a:t>
            </a:r>
            <a:r>
              <a:rPr lang="en-US" altLang="zh-CN" baseline="0" dirty="0"/>
              <a:t>We ignore recall metric since precision is more important in many scenarios, finding out the right user is far more important than finding as many users as possible. </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16</a:t>
            </a:fld>
            <a:endParaRPr lang="en-US"/>
          </a:p>
        </p:txBody>
      </p:sp>
    </p:spTree>
    <p:extLst>
      <p:ext uri="{BB962C8B-B14F-4D97-AF65-F5344CB8AC3E}">
        <p14:creationId xmlns:p14="http://schemas.microsoft.com/office/powerpoint/2010/main" val="1502030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 our method with two baselines,</a:t>
            </a:r>
            <a:r>
              <a:rPr lang="en-US" baseline="0" dirty="0"/>
              <a:t> and the results show our method beat baselines in different cases. For example, for the precision of user group high in extraversion, our method is about 60% better than baselines.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17</a:t>
            </a:fld>
            <a:endParaRPr lang="en-US"/>
          </a:p>
        </p:txBody>
      </p:sp>
    </p:spTree>
    <p:extLst>
      <p:ext uri="{BB962C8B-B14F-4D97-AF65-F5344CB8AC3E}">
        <p14:creationId xmlns:p14="http://schemas.microsoft.com/office/powerpoint/2010/main" val="1189878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also show that in our framework, give mores heterogeneous features, the performance will be better.</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18</a:t>
            </a:fld>
            <a:endParaRPr lang="en-US"/>
          </a:p>
        </p:txBody>
      </p:sp>
    </p:spTree>
    <p:extLst>
      <p:ext uri="{BB962C8B-B14F-4D97-AF65-F5344CB8AC3E}">
        <p14:creationId xmlns:p14="http://schemas.microsoft.com/office/powerpoint/2010/main" val="78517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Based on our work, we also build a demo called Miss Known. It’s target for </a:t>
            </a:r>
            <a:r>
              <a:rPr lang="en-US" baseline="0" dirty="0" err="1"/>
              <a:t>SinaWeibo</a:t>
            </a:r>
            <a:r>
              <a:rPr lang="en-US" baseline="0" dirty="0"/>
              <a:t> platform, which is a twitter-like social media website. When you input you screen name in our demo,  we will collect your heterogeneous information on </a:t>
            </a:r>
            <a:r>
              <a:rPr lang="en-US" baseline="0" dirty="0" err="1"/>
              <a:t>SianWeibo</a:t>
            </a:r>
            <a:r>
              <a:rPr lang="en-US" baseline="0" dirty="0"/>
              <a:t>, and then measure your personality. What is more, we will also find out a star who has the best personality match for you. Sorry that the demo currently only has Chinese version, since our training data is limited to Chinese. If you are interested, you can have a try. </a:t>
            </a:r>
          </a:p>
          <a:p>
            <a:endParaRPr lang="en-US" baseline="0" dirty="0"/>
          </a:p>
          <a:p>
            <a:endParaRPr lang="en-US" baseline="0" dirty="0"/>
          </a:p>
          <a:p>
            <a:endParaRPr lang="en-US" baseline="0" dirty="0"/>
          </a:p>
          <a:p>
            <a:endParaRPr lang="en-US" baseline="0" dirty="0"/>
          </a:p>
          <a:p>
            <a:endParaRPr lang="en-US" baseline="0" dirty="0"/>
          </a:p>
          <a:p>
            <a:r>
              <a:rPr lang="en-US" baseline="0" dirty="0"/>
              <a:t>Slide 1:</a:t>
            </a:r>
          </a:p>
          <a:p>
            <a:endParaRPr lang="en-US" baseline="0" dirty="0"/>
          </a:p>
          <a:p>
            <a:r>
              <a:rPr lang="en-US" baseline="0" dirty="0"/>
              <a:t>One out of four people in the world are affected by mental disorders according to a recent WHO report. We aim at building a digital psychologist called </a:t>
            </a:r>
            <a:r>
              <a:rPr lang="en-US" baseline="0" dirty="0" err="1"/>
              <a:t>DiPsy</a:t>
            </a:r>
            <a:r>
              <a:rPr lang="en-US" baseline="0" dirty="0"/>
              <a:t> who served as a personalized </a:t>
            </a:r>
            <a:r>
              <a:rPr lang="en-US" baseline="0" dirty="0" err="1"/>
              <a:t>chatbot</a:t>
            </a:r>
            <a:r>
              <a:rPr lang="en-US" baseline="0" dirty="0"/>
              <a:t> to evaluate, diagnose, and treat users' mental processes through natural conversations. In addition to conversation logs, </a:t>
            </a:r>
            <a:r>
              <a:rPr lang="en-US" baseline="0" dirty="0" err="1"/>
              <a:t>DiPsy</a:t>
            </a:r>
            <a:r>
              <a:rPr lang="en-US" baseline="0" dirty="0"/>
              <a:t> also considers users’ behavioral data such as tweets on social networks as well as users psychical movements. </a:t>
            </a:r>
            <a:r>
              <a:rPr lang="en-US" baseline="0" dirty="0" err="1"/>
              <a:t>DiPsy</a:t>
            </a:r>
            <a:r>
              <a:rPr lang="en-US" baseline="0" dirty="0"/>
              <a:t> can drive the conversation in a natural and effective way in order to study users’ mental process and diagnose their' psychological traits (such as Big-5 personality and MBTI Types). After using </a:t>
            </a:r>
            <a:r>
              <a:rPr lang="en-US" baseline="0" dirty="0" err="1"/>
              <a:t>DiPsy</a:t>
            </a:r>
            <a:r>
              <a:rPr lang="en-US" baseline="0" dirty="0"/>
              <a:t> for some time, we can generate a psychological profile for the user. It is also possible to use </a:t>
            </a:r>
            <a:r>
              <a:rPr lang="en-US" baseline="0" dirty="0" err="1"/>
              <a:t>DiPsy</a:t>
            </a:r>
            <a:r>
              <a:rPr lang="en-US" baseline="0" dirty="0"/>
              <a:t> to examine users’ mental disorders (such as depression and autism)  and conduct cognitive behavioral therapy (CBT) or early intervention to help at-risk users alleviate/manage their problems by changing the way they think and behave in a variety of therapeutic contexts. </a:t>
            </a:r>
          </a:p>
          <a:p>
            <a:endParaRPr lang="en-US" dirty="0"/>
          </a:p>
          <a:p>
            <a:r>
              <a:rPr lang="en-US" dirty="0"/>
              <a:t>This digital</a:t>
            </a:r>
            <a:r>
              <a:rPr lang="en-US" baseline="0" dirty="0"/>
              <a:t> psychologist can be used for both c</a:t>
            </a:r>
            <a:r>
              <a:rPr lang="en-US" dirty="0"/>
              <a:t>onsumer</a:t>
            </a:r>
            <a:r>
              <a:rPr lang="en-US" baseline="0" dirty="0"/>
              <a:t> and enterprise. </a:t>
            </a:r>
            <a:r>
              <a:rPr lang="en-US" baseline="0" dirty="0" err="1"/>
              <a:t>DiPsy</a:t>
            </a:r>
            <a:r>
              <a:rPr lang="en-US" baseline="0" dirty="0"/>
              <a:t> creates a new paradigm for human resources management, which provides a more natural to 1) help organizations profile employees based on their psychological traits, 2) guide the team structuring for a better team chemistry and productivity, and 3) coach employees for mental health care as a daily basis.</a:t>
            </a:r>
          </a:p>
          <a:p>
            <a:endParaRPr lang="en-US" baseline="0" dirty="0"/>
          </a:p>
          <a:p>
            <a:endParaRPr lang="en-US" baseline="0" dirty="0"/>
          </a:p>
          <a:p>
            <a:r>
              <a:rPr lang="en-US" baseline="0" dirty="0"/>
              <a:t>Slide 2:</a:t>
            </a:r>
          </a:p>
          <a:p>
            <a:r>
              <a:rPr lang="en-US" baseline="0" dirty="0"/>
              <a:t>As shown in the figure, </a:t>
            </a:r>
            <a:r>
              <a:rPr lang="en-US" baseline="0" dirty="0" err="1"/>
              <a:t>DiPsy</a:t>
            </a:r>
            <a:r>
              <a:rPr lang="en-US" baseline="0" dirty="0"/>
              <a:t> runs as a typical </a:t>
            </a:r>
            <a:r>
              <a:rPr lang="en-US" baseline="0" dirty="0" err="1"/>
              <a:t>chatbot</a:t>
            </a:r>
            <a:r>
              <a:rPr lang="en-US" baseline="0" dirty="0"/>
              <a:t>. We have a background chat engine to conduct chit-chat with users. Given users’ input, </a:t>
            </a:r>
            <a:r>
              <a:rPr lang="en-US" baseline="0" dirty="0" err="1"/>
              <a:t>DiPsy</a:t>
            </a:r>
            <a:r>
              <a:rPr lang="en-US" baseline="0" dirty="0"/>
              <a:t> will decide whether the input can be used to perform psychological diagnosis and help generate the response for guiding new conversations. If the input text is not relevant for psychological diagnosis, a chit-chat response will be generated using the background chat engine. After a certain rounds of conversations during a certain period, </a:t>
            </a:r>
            <a:r>
              <a:rPr lang="en-US" baseline="0" dirty="0" err="1"/>
              <a:t>DiPsy</a:t>
            </a:r>
            <a:r>
              <a:rPr lang="en-US" baseline="0" dirty="0"/>
              <a:t> can generate the psychological profiles combining the results from both psychological diagnosis and behavioral data collected using our LifeSpec data platform, which was introduced in earlier </a:t>
            </a:r>
            <a:r>
              <a:rPr lang="en-US" baseline="0" dirty="0" err="1"/>
              <a:t>TechFest</a:t>
            </a:r>
            <a:r>
              <a:rPr lang="en-US" baseline="0" dirty="0"/>
              <a:t>.</a:t>
            </a:r>
          </a:p>
          <a:p>
            <a:endParaRPr lang="en-US" baseline="0" dirty="0"/>
          </a:p>
          <a:p>
            <a:r>
              <a:rPr lang="en-US" baseline="0" dirty="0"/>
              <a:t>Slide 3:</a:t>
            </a:r>
          </a:p>
          <a:p>
            <a:r>
              <a:rPr lang="en-US" baseline="0" dirty="0"/>
              <a:t>The key technology of </a:t>
            </a:r>
            <a:r>
              <a:rPr lang="en-US" baseline="0" dirty="0" err="1"/>
              <a:t>DiPsy</a:t>
            </a:r>
            <a:r>
              <a:rPr lang="en-US" baseline="0" dirty="0"/>
              <a:t> is the computational model to perform psychological diagnosis such as personality test. </a:t>
            </a:r>
          </a:p>
          <a:p>
            <a:r>
              <a:rPr lang="en-US" baseline="0" dirty="0"/>
              <a:t>(add descriptions)</a:t>
            </a:r>
          </a:p>
          <a:p>
            <a:endParaRPr lang="en-US" baseline="0" dirty="0"/>
          </a:p>
          <a:p>
            <a:endParaRPr lang="en-US" dirty="0"/>
          </a:p>
          <a:p>
            <a:r>
              <a:rPr lang="en-US" dirty="0"/>
              <a:t>Slide</a:t>
            </a:r>
            <a:r>
              <a:rPr lang="en-US" baseline="0" dirty="0"/>
              <a:t> 4:</a:t>
            </a:r>
          </a:p>
          <a:p>
            <a:r>
              <a:rPr lang="en-US" baseline="0" dirty="0"/>
              <a:t>The diagnosis component of </a:t>
            </a:r>
            <a:r>
              <a:rPr lang="en-US" baseline="0" dirty="0" err="1"/>
              <a:t>DiPsy</a:t>
            </a:r>
            <a:r>
              <a:rPr lang="en-US" baseline="0" dirty="0"/>
              <a:t> is rooted from several fundamental theories in psychology. E.g.,</a:t>
            </a:r>
          </a:p>
          <a:p>
            <a:r>
              <a:rPr lang="en-US" baseline="0" dirty="0"/>
              <a:t>(add descriptions for these theories)</a:t>
            </a:r>
          </a:p>
          <a:p>
            <a:endParaRPr lang="en-US" baseline="0" dirty="0"/>
          </a:p>
          <a:p>
            <a:r>
              <a:rPr lang="en-US" baseline="0" dirty="0"/>
              <a:t>Recent studies have shown that computational models for psychological test are as accurate as self-report questionnaires. Sometimes the computational models are even more stable and ubiquitous. </a:t>
            </a:r>
          </a:p>
          <a:p>
            <a:r>
              <a:rPr lang="en-US" baseline="0" dirty="0"/>
              <a:t>This project is our effort towards pushing the limit of computational psychology by bridging state-of-the-art computational models with psychological theories.</a:t>
            </a:r>
            <a:endParaRPr lang="en-US" dirty="0"/>
          </a:p>
        </p:txBody>
      </p:sp>
      <p:sp>
        <p:nvSpPr>
          <p:cNvPr id="4" name="Slide Number Placeholder 3"/>
          <p:cNvSpPr>
            <a:spLocks noGrp="1"/>
          </p:cNvSpPr>
          <p:nvPr>
            <p:ph type="sldNum" sz="quarter" idx="10"/>
          </p:nvPr>
        </p:nvSpPr>
        <p:spPr/>
        <p:txBody>
          <a:bodyPr/>
          <a:lstStyle/>
          <a:p>
            <a:fld id="{ED1BBEDB-062C-4F9C-954C-8841A406A2D1}" type="slidenum">
              <a:rPr lang="zh-CN" altLang="en-US" smtClean="0"/>
              <a:t>22</a:t>
            </a:fld>
            <a:endParaRPr lang="zh-CN" altLang="en-US"/>
          </a:p>
        </p:txBody>
      </p:sp>
    </p:spTree>
    <p:extLst>
      <p:ext uri="{BB962C8B-B14F-4D97-AF65-F5344CB8AC3E}">
        <p14:creationId xmlns:p14="http://schemas.microsoft.com/office/powerpoint/2010/main" val="2969470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first, we propose HIE, a new personality measurement framework. This framework</a:t>
            </a:r>
            <a:r>
              <a:rPr lang="en-US" baseline="0" dirty="0"/>
              <a:t> uses heterogeneous information on social media. Second, we design and combine various feature engineering strategies. Finally, we also implement a demo called </a:t>
            </a:r>
            <a:r>
              <a:rPr lang="en-US" baseline="0" dirty="0" err="1"/>
              <a:t>MissKnown</a:t>
            </a:r>
            <a:r>
              <a:rPr lang="en-US" baseline="0" dirty="0"/>
              <a:t> based on our personality framework.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23</a:t>
            </a:fld>
            <a:endParaRPr lang="en-US"/>
          </a:p>
        </p:txBody>
      </p:sp>
    </p:spTree>
    <p:extLst>
      <p:ext uri="{BB962C8B-B14F-4D97-AF65-F5344CB8AC3E}">
        <p14:creationId xmlns:p14="http://schemas.microsoft.com/office/powerpoint/2010/main" val="11907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we describe a person, except for some basic profiles</a:t>
            </a:r>
            <a:r>
              <a:rPr lang="en-US" sz="1200" b="0" i="0" kern="1200" baseline="0" dirty="0">
                <a:solidFill>
                  <a:schemeClr val="tx1"/>
                </a:solidFill>
                <a:effectLst/>
                <a:latin typeface="+mn-lt"/>
                <a:ea typeface="+mn-ea"/>
                <a:cs typeface="+mn-cs"/>
              </a:rPr>
              <a:t> such as age, gender and profession, as everyone knows</a:t>
            </a:r>
            <a:r>
              <a:rPr lang="en-US" sz="1200" b="0" i="0" kern="1200" dirty="0">
                <a:solidFill>
                  <a:schemeClr val="tx1"/>
                </a:solidFill>
                <a:effectLst/>
                <a:latin typeface="+mn-lt"/>
                <a:ea typeface="+mn-ea"/>
                <a:cs typeface="+mn-cs"/>
              </a:rPr>
              <a:t>, personality</a:t>
            </a:r>
            <a:r>
              <a:rPr lang="en-US" sz="1200" b="0" i="0" kern="1200" baseline="0" dirty="0">
                <a:solidFill>
                  <a:schemeClr val="tx1"/>
                </a:solidFill>
                <a:effectLst/>
                <a:latin typeface="+mn-lt"/>
                <a:ea typeface="+mn-ea"/>
                <a:cs typeface="+mn-cs"/>
              </a:rPr>
              <a:t> is also very important. For example, you </a:t>
            </a:r>
            <a:r>
              <a:rPr lang="en-US" altLang="zh-CN" sz="1200" b="0" i="0" kern="1200" baseline="0" dirty="0">
                <a:solidFill>
                  <a:schemeClr val="tx1"/>
                </a:solidFill>
                <a:effectLst/>
                <a:latin typeface="+mn-lt"/>
                <a:ea typeface="+mn-ea"/>
                <a:cs typeface="+mn-cs"/>
              </a:rPr>
              <a:t>may </a:t>
            </a:r>
            <a:r>
              <a:rPr lang="en-US" sz="1200" b="0" i="0" kern="1200" baseline="0" dirty="0">
                <a:solidFill>
                  <a:schemeClr val="tx1"/>
                </a:solidFill>
                <a:effectLst/>
                <a:latin typeface="+mn-lt"/>
                <a:ea typeface="+mn-ea"/>
                <a:cs typeface="+mn-cs"/>
              </a:rPr>
              <a:t>expect a nice manager, and the company expect a responsible employee. Actually, there are thousands of words to describe a user’s personality, such as nice, responsible. The p</a:t>
            </a:r>
            <a:r>
              <a:rPr lang="en-US" altLang="zh-CN" sz="1200" b="0" i="0" kern="1200" baseline="0" dirty="0">
                <a:solidFill>
                  <a:schemeClr val="tx1"/>
                </a:solidFill>
                <a:effectLst/>
                <a:latin typeface="+mn-lt"/>
                <a:ea typeface="+mn-ea"/>
                <a:cs typeface="+mn-cs"/>
              </a:rPr>
              <a:t>sychologists have group these personality description into five dimensions, named as Big Five. Each dimension describe a high-level aspect of a person, for example, </a:t>
            </a:r>
            <a:r>
              <a:rPr lang="en-US" sz="1200" b="0" i="0" u="none" strike="noStrike" kern="1200" baseline="0" dirty="0">
                <a:solidFill>
                  <a:schemeClr val="tx1"/>
                </a:solidFill>
                <a:latin typeface="+mn-lt"/>
                <a:ea typeface="+mn-ea"/>
                <a:cs typeface="+mn-cs"/>
              </a:rPr>
              <a:t>Extraversion dimension describes whether a user is active in social environment, Agreeableness dimension describes whether a user is nice.</a:t>
            </a:r>
          </a:p>
          <a:p>
            <a:endParaRPr lang="en-US" sz="1200" b="0" i="0" u="none" strike="noStrike" kern="1200" baseline="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2</a:t>
            </a:fld>
            <a:endParaRPr lang="en-US"/>
          </a:p>
        </p:txBody>
      </p:sp>
    </p:spTree>
    <p:extLst>
      <p:ext uri="{BB962C8B-B14F-4D97-AF65-F5344CB8AC3E}">
        <p14:creationId xmlns:p14="http://schemas.microsoft.com/office/powerpoint/2010/main" val="3045300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this is our work, any questions?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24</a:t>
            </a:fld>
            <a:endParaRPr lang="en-US"/>
          </a:p>
        </p:txBody>
      </p:sp>
    </p:spTree>
    <p:extLst>
      <p:ext uri="{BB962C8B-B14F-4D97-AF65-F5344CB8AC3E}">
        <p14:creationId xmlns:p14="http://schemas.microsoft.com/office/powerpoint/2010/main" val="157022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Berlin Sans FB" panose="020E0602020502020306" pitchFamily="34" charset="0"/>
              </a:rPr>
              <a:t>这本书梳理总结了作者团队过去十年在人群移动数据理解上展开的研究，包括移动数据预处理、用户移动建模、用户画像以及地点推荐等内容。这些内容很多都曾在数据挖掘领域的顶级国际会议和期刊发表，甚至获得过会议最佳论文奖。</a:t>
            </a:r>
            <a:endParaRPr lang="en-US" dirty="0">
              <a:latin typeface="Berlin Sans FB" panose="020E0602020502020306" pitchFamily="34" charset="0"/>
            </a:endParaRPr>
          </a:p>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25</a:t>
            </a:fld>
            <a:endParaRPr lang="en-US"/>
          </a:p>
        </p:txBody>
      </p:sp>
    </p:spTree>
    <p:extLst>
      <p:ext uri="{BB962C8B-B14F-4D97-AF65-F5344CB8AC3E}">
        <p14:creationId xmlns:p14="http://schemas.microsoft.com/office/powerpoint/2010/main" val="888698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 V. S. D. &amp; K. M. </a:t>
            </a:r>
            <a:r>
              <a:rPr lang="en-US" sz="1200" kern="1200" dirty="0" err="1">
                <a:solidFill>
                  <a:schemeClr val="tx1"/>
                </a:solidFill>
                <a:effectLst/>
                <a:latin typeface="+mn-lt"/>
                <a:ea typeface="+mn-ea"/>
                <a:cs typeface="+mn-cs"/>
              </a:rPr>
              <a:t>Matz</a:t>
            </a:r>
            <a:r>
              <a:rPr lang="en-US" sz="1200" kern="1200" dirty="0">
                <a:solidFill>
                  <a:schemeClr val="tx1"/>
                </a:solidFill>
                <a:effectLst/>
                <a:latin typeface="+mn-lt"/>
                <a:ea typeface="+mn-ea"/>
                <a:cs typeface="+mn-cs"/>
              </a:rPr>
              <a:t> S., “Using the Big Five for personality-</a:t>
            </a:r>
            <a:r>
              <a:rPr lang="en-US" sz="1200" kern="1200" dirty="0" err="1">
                <a:solidFill>
                  <a:schemeClr val="tx1"/>
                </a:solidFill>
                <a:effectLst/>
                <a:latin typeface="+mn-lt"/>
                <a:ea typeface="+mn-ea"/>
                <a:cs typeface="+mn-cs"/>
              </a:rPr>
              <a:t>customised</a:t>
            </a:r>
            <a:r>
              <a:rPr lang="en-US" sz="1200" kern="1200" dirty="0">
                <a:solidFill>
                  <a:schemeClr val="tx1"/>
                </a:solidFill>
                <a:effectLst/>
                <a:latin typeface="+mn-lt"/>
                <a:ea typeface="+mn-ea"/>
                <a:cs typeface="+mn-cs"/>
              </a:rPr>
              <a:t> advertising on Facebook,” </a:t>
            </a:r>
            <a:r>
              <a:rPr lang="en-US" sz="1200" i="1" kern="1200" dirty="0">
                <a:solidFill>
                  <a:schemeClr val="tx1"/>
                </a:solidFill>
                <a:effectLst/>
                <a:latin typeface="+mn-lt"/>
                <a:ea typeface="+mn-ea"/>
                <a:cs typeface="+mn-cs"/>
              </a:rPr>
              <a:t>16th </a:t>
            </a:r>
            <a:r>
              <a:rPr lang="en-US" sz="1200" i="1" kern="1200" dirty="0" err="1">
                <a:solidFill>
                  <a:schemeClr val="tx1"/>
                </a:solidFill>
                <a:effectLst/>
                <a:latin typeface="+mn-lt"/>
                <a:ea typeface="+mn-ea"/>
                <a:cs typeface="+mn-cs"/>
              </a:rPr>
              <a:t>Annu</a:t>
            </a:r>
            <a:r>
              <a:rPr lang="en-US" sz="1200" i="1" kern="1200" dirty="0">
                <a:solidFill>
                  <a:schemeClr val="tx1"/>
                </a:solidFill>
                <a:effectLst/>
                <a:latin typeface="+mn-lt"/>
                <a:ea typeface="+mn-ea"/>
                <a:cs typeface="+mn-cs"/>
              </a:rPr>
              <a:t>. Meet. Soc. Personal. Soc. Psychol.</a:t>
            </a:r>
            <a:r>
              <a:rPr lang="en-US" sz="1200" kern="1200" dirty="0">
                <a:solidFill>
                  <a:schemeClr val="tx1"/>
                </a:solidFill>
                <a:effectLst/>
                <a:latin typeface="+mn-lt"/>
                <a:ea typeface="+mn-ea"/>
                <a:cs typeface="+mn-cs"/>
              </a:rPr>
              <a:t>, 2015.</a:t>
            </a:r>
          </a:p>
        </p:txBody>
      </p:sp>
      <p:sp>
        <p:nvSpPr>
          <p:cNvPr id="4" name="Slide Number Placeholder 3"/>
          <p:cNvSpPr>
            <a:spLocks noGrp="1"/>
          </p:cNvSpPr>
          <p:nvPr>
            <p:ph type="sldNum" sz="quarter" idx="10"/>
          </p:nvPr>
        </p:nvSpPr>
        <p:spPr/>
        <p:txBody>
          <a:bodyPr/>
          <a:lstStyle/>
          <a:p>
            <a:fld id="{3E261849-6D75-49DC-BE14-C1AE5B13D070}" type="slidenum">
              <a:rPr lang="en-US" smtClean="0"/>
              <a:t>3</a:t>
            </a:fld>
            <a:endParaRPr lang="en-US"/>
          </a:p>
        </p:txBody>
      </p:sp>
    </p:spTree>
    <p:extLst>
      <p:ext uri="{BB962C8B-B14F-4D97-AF65-F5344CB8AC3E}">
        <p14:creationId xmlns:p14="http://schemas.microsoft.com/office/powerpoint/2010/main" val="3326714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Trump</a:t>
            </a:r>
            <a:r>
              <a:rPr lang="zh-CN" altLang="en-US" sz="1200" b="0" i="0" kern="1200" dirty="0">
                <a:solidFill>
                  <a:schemeClr val="tx1"/>
                </a:solidFill>
                <a:effectLst/>
                <a:latin typeface="+mn-lt"/>
                <a:ea typeface="+mn-ea"/>
                <a:cs typeface="+mn-cs"/>
              </a:rPr>
              <a:t>的数字战略主管</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性格分析还能被用来助力美国大选。</a:t>
            </a:r>
            <a:r>
              <a:rPr lang="en-US" sz="1200" kern="1200" dirty="0">
                <a:solidFill>
                  <a:schemeClr val="tx1"/>
                </a:solidFill>
                <a:effectLst/>
                <a:latin typeface="+mn-lt"/>
                <a:ea typeface="+mn-ea"/>
                <a:cs typeface="+mn-cs"/>
              </a:rPr>
              <a:t>Trump</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2016</a:t>
            </a:r>
            <a:r>
              <a:rPr lang="zh-CN" altLang="en-US" sz="1200" kern="1200" dirty="0">
                <a:solidFill>
                  <a:schemeClr val="tx1"/>
                </a:solidFill>
                <a:effectLst/>
                <a:latin typeface="+mn-lt"/>
                <a:ea typeface="+mn-ea"/>
                <a:cs typeface="+mn-cs"/>
              </a:rPr>
              <a:t>年</a:t>
            </a:r>
            <a:r>
              <a:rPr lang="en-US"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月聘请了一家名为</a:t>
            </a:r>
            <a:r>
              <a:rPr lang="en-US" sz="1200" kern="1200" dirty="0">
                <a:solidFill>
                  <a:schemeClr val="tx1"/>
                </a:solidFill>
                <a:effectLst/>
                <a:latin typeface="+mn-lt"/>
                <a:ea typeface="+mn-ea"/>
                <a:cs typeface="+mn-cs"/>
              </a:rPr>
              <a:t>Cambridge </a:t>
            </a:r>
            <a:r>
              <a:rPr lang="en-US" sz="1200" kern="1200" dirty="0" err="1">
                <a:solidFill>
                  <a:schemeClr val="tx1"/>
                </a:solidFill>
                <a:effectLst/>
                <a:latin typeface="+mn-lt"/>
                <a:ea typeface="+mn-ea"/>
                <a:cs typeface="+mn-cs"/>
              </a:rPr>
              <a:t>Analytica</a:t>
            </a:r>
            <a:r>
              <a:rPr lang="zh-CN" altLang="en-US" sz="1200" kern="1200" dirty="0">
                <a:solidFill>
                  <a:schemeClr val="tx1"/>
                </a:solidFill>
                <a:effectLst/>
                <a:latin typeface="+mn-lt"/>
                <a:ea typeface="+mn-ea"/>
                <a:cs typeface="+mn-cs"/>
              </a:rPr>
              <a:t>的公司来帮助他竞选，而这家公司的首席执行官</a:t>
            </a:r>
            <a:r>
              <a:rPr lang="en-US" sz="1200" kern="1200" dirty="0">
                <a:solidFill>
                  <a:schemeClr val="tx1"/>
                </a:solidFill>
                <a:effectLst/>
                <a:latin typeface="+mn-lt"/>
                <a:ea typeface="+mn-ea"/>
                <a:cs typeface="+mn-cs"/>
              </a:rPr>
              <a:t>Alexander</a:t>
            </a:r>
            <a:r>
              <a:rPr lang="zh-CN" altLang="en-US" sz="1200" kern="1200" dirty="0">
                <a:solidFill>
                  <a:schemeClr val="tx1"/>
                </a:solidFill>
                <a:effectLst/>
                <a:latin typeface="+mn-lt"/>
                <a:ea typeface="+mn-ea"/>
                <a:cs typeface="+mn-cs"/>
              </a:rPr>
              <a:t>正是</a:t>
            </a:r>
            <a:r>
              <a:rPr lang="en-US" sz="1200" kern="1200" dirty="0">
                <a:solidFill>
                  <a:schemeClr val="tx1"/>
                </a:solidFill>
                <a:effectLst/>
                <a:latin typeface="+mn-lt"/>
                <a:ea typeface="+mn-ea"/>
                <a:cs typeface="+mn-cs"/>
              </a:rPr>
              <a:t>Trump</a:t>
            </a:r>
            <a:r>
              <a:rPr lang="zh-CN" altLang="en-US" sz="1200" kern="1200" dirty="0">
                <a:solidFill>
                  <a:schemeClr val="tx1"/>
                </a:solidFill>
                <a:effectLst/>
                <a:latin typeface="+mn-lt"/>
                <a:ea typeface="+mn-ea"/>
                <a:cs typeface="+mn-cs"/>
              </a:rPr>
              <a:t>的数字战略主管。这家公司立刻就从各种地方购买个人数据，比如土地登记信息、汽车数据、购物数据、优惠券、俱乐部会员，你读什么杂志、去哪个教堂、</a:t>
            </a:r>
            <a:r>
              <a:rPr lang="en-US" sz="1200" kern="1200" dirty="0">
                <a:solidFill>
                  <a:schemeClr val="tx1"/>
                </a:solidFill>
                <a:effectLst/>
                <a:latin typeface="+mn-lt"/>
                <a:ea typeface="+mn-ea"/>
                <a:cs typeface="+mn-cs"/>
              </a:rPr>
              <a:t>Facebook </a:t>
            </a:r>
            <a:r>
              <a:rPr lang="zh-CN" altLang="en-US" sz="1200" kern="1200" dirty="0">
                <a:solidFill>
                  <a:schemeClr val="tx1"/>
                </a:solidFill>
                <a:effectLst/>
                <a:latin typeface="+mn-lt"/>
                <a:ea typeface="+mn-ea"/>
                <a:cs typeface="+mn-cs"/>
              </a:rPr>
              <a:t>点赞等，再把这些数据与选民名册整合到一起，然后用模型把这些美国成年人分成了</a:t>
            </a:r>
            <a:r>
              <a:rPr lang="en-US"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种不同的性格。紧接着，</a:t>
            </a:r>
            <a:r>
              <a:rPr lang="en-US" sz="1200" kern="1200" dirty="0">
                <a:solidFill>
                  <a:schemeClr val="tx1"/>
                </a:solidFill>
                <a:effectLst/>
                <a:latin typeface="+mn-lt"/>
                <a:ea typeface="+mn-ea"/>
                <a:cs typeface="+mn-cs"/>
              </a:rPr>
              <a:t>Alexander</a:t>
            </a:r>
            <a:r>
              <a:rPr lang="zh-CN" altLang="en-US" sz="1200" kern="1200" dirty="0">
                <a:solidFill>
                  <a:schemeClr val="tx1"/>
                </a:solidFill>
                <a:effectLst/>
                <a:latin typeface="+mn-lt"/>
                <a:ea typeface="+mn-ea"/>
                <a:cs typeface="+mn-cs"/>
              </a:rPr>
              <a:t>联系广告公司在</a:t>
            </a:r>
            <a:r>
              <a:rPr lang="en-US" sz="1200" kern="1200" dirty="0">
                <a:solidFill>
                  <a:schemeClr val="tx1"/>
                </a:solidFill>
                <a:effectLst/>
                <a:latin typeface="+mn-lt"/>
                <a:ea typeface="+mn-ea"/>
                <a:cs typeface="+mn-cs"/>
              </a:rPr>
              <a:t>Facebook</a:t>
            </a:r>
            <a:r>
              <a:rPr lang="zh-CN" altLang="en-US" sz="1200" kern="1200" dirty="0">
                <a:solidFill>
                  <a:schemeClr val="tx1"/>
                </a:solidFill>
                <a:effectLst/>
                <a:latin typeface="+mn-lt"/>
                <a:ea typeface="+mn-ea"/>
                <a:cs typeface="+mn-cs"/>
              </a:rPr>
              <a:t>这个平台上发布了</a:t>
            </a:r>
            <a:r>
              <a:rPr lang="en-US" sz="1200" kern="1200" dirty="0">
                <a:solidFill>
                  <a:schemeClr val="tx1"/>
                </a:solidFill>
                <a:effectLst/>
                <a:latin typeface="+mn-lt"/>
                <a:ea typeface="+mn-ea"/>
                <a:cs typeface="+mn-cs"/>
              </a:rPr>
              <a:t>17.5</a:t>
            </a:r>
            <a:r>
              <a:rPr lang="zh-CN" altLang="en-US" sz="1200" kern="1200" dirty="0">
                <a:solidFill>
                  <a:schemeClr val="tx1"/>
                </a:solidFill>
                <a:effectLst/>
                <a:latin typeface="+mn-lt"/>
                <a:ea typeface="+mn-ea"/>
                <a:cs typeface="+mn-cs"/>
              </a:rPr>
              <a:t>万个各不相同的宣传</a:t>
            </a:r>
            <a:r>
              <a:rPr lang="en-US" sz="1200" kern="1200" dirty="0">
                <a:solidFill>
                  <a:schemeClr val="tx1"/>
                </a:solidFill>
                <a:effectLst/>
                <a:latin typeface="+mn-lt"/>
                <a:ea typeface="+mn-ea"/>
                <a:cs typeface="+mn-cs"/>
              </a:rPr>
              <a:t>Trump</a:t>
            </a:r>
            <a:r>
              <a:rPr lang="zh-CN" altLang="en-US" sz="1200" kern="1200" dirty="0">
                <a:solidFill>
                  <a:schemeClr val="tx1"/>
                </a:solidFill>
                <a:effectLst/>
                <a:latin typeface="+mn-lt"/>
                <a:ea typeface="+mn-ea"/>
                <a:cs typeface="+mn-cs"/>
              </a:rPr>
              <a:t>观点的广告。</a:t>
            </a:r>
            <a:r>
              <a:rPr lang="en-US" sz="1200" kern="1200" dirty="0">
                <a:solidFill>
                  <a:schemeClr val="tx1"/>
                </a:solidFill>
                <a:effectLst/>
                <a:latin typeface="+mn-lt"/>
                <a:ea typeface="+mn-ea"/>
                <a:cs typeface="+mn-cs"/>
              </a:rPr>
              <a:t>Alexander</a:t>
            </a:r>
            <a:r>
              <a:rPr lang="zh-CN" altLang="en-US" sz="1200" kern="1200" dirty="0">
                <a:solidFill>
                  <a:schemeClr val="tx1"/>
                </a:solidFill>
                <a:effectLst/>
                <a:latin typeface="+mn-lt"/>
                <a:ea typeface="+mn-ea"/>
                <a:cs typeface="+mn-cs"/>
              </a:rPr>
              <a:t>说：“不同的人看到的广告标题、内容，甚至连颜色和字体都是不同的，这种广告能覆盖哪怕最小的受众群体，甚至具体到个人。” 以枪支使用为例，</a:t>
            </a:r>
            <a:r>
              <a:rPr lang="en-US" sz="1200" kern="1200" dirty="0">
                <a:solidFill>
                  <a:schemeClr val="tx1"/>
                </a:solidFill>
                <a:effectLst/>
                <a:latin typeface="+mn-lt"/>
                <a:ea typeface="+mn-ea"/>
                <a:cs typeface="+mn-cs"/>
              </a:rPr>
              <a:t>Alexander</a:t>
            </a:r>
            <a:r>
              <a:rPr lang="zh-CN" altLang="en-US" sz="1200" kern="1200" dirty="0">
                <a:solidFill>
                  <a:schemeClr val="tx1"/>
                </a:solidFill>
                <a:effectLst/>
                <a:latin typeface="+mn-lt"/>
                <a:ea typeface="+mn-ea"/>
                <a:cs typeface="+mn-cs"/>
              </a:rPr>
              <a:t>展示了如何对特定的选民提供适当的政治讯息：如果是神经质型和严谨型观众，就要突出入室抢劫的威胁，显示政策应该保证业主持枪，所以可以让他们看看这种画面：抢劫者一只砸窗户的手；另一边，要是封闭的亲和型人，他们关心传统、习惯和家庭，不妨给他们看类似大人带着孩子站在夕阳下举枪打野鸭的画面。可以看到，基于性格的广告与目标受众是如此的贴合，以至于改变了很多美国选民的投票意向，甚至可以说这就是一场心理操纵。</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61849-6D75-49DC-BE14-C1AE5B13D070}" type="slidenum">
              <a:rPr lang="en-US" smtClean="0"/>
              <a:t>4</a:t>
            </a:fld>
            <a:endParaRPr lang="en-US"/>
          </a:p>
        </p:txBody>
      </p:sp>
    </p:spTree>
    <p:extLst>
      <p:ext uri="{BB962C8B-B14F-4D97-AF65-F5344CB8AC3E}">
        <p14:creationId xmlns:p14="http://schemas.microsoft.com/office/powerpoint/2010/main" val="2421809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Personality plays a key role into our</a:t>
            </a:r>
            <a:r>
              <a:rPr lang="en-US" sz="1200" b="0" i="0" kern="1200" baseline="0" dirty="0">
                <a:solidFill>
                  <a:schemeClr val="tx1"/>
                </a:solidFill>
                <a:effectLst/>
                <a:latin typeface="+mn-lt"/>
                <a:ea typeface="+mn-ea"/>
                <a:cs typeface="+mn-cs"/>
              </a:rPr>
              <a:t> life, so measure personality effectively and efficiently is an important thing.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In the psychology, we can measure user personality by interview or questionnaires, but we know, it </a:t>
            </a:r>
            <a:r>
              <a:rPr lang="en-US" altLang="zh-CN" sz="1200" b="0" i="0" kern="1200" baseline="0" dirty="0">
                <a:solidFill>
                  <a:schemeClr val="tx1"/>
                </a:solidFill>
                <a:effectLst/>
                <a:latin typeface="+mn-lt"/>
                <a:ea typeface="+mn-ea"/>
                <a:cs typeface="+mn-cs"/>
              </a:rPr>
              <a:t>relies</a:t>
            </a:r>
            <a:r>
              <a:rPr lang="en-US" sz="1200" b="0" i="0" kern="1200" baseline="0" dirty="0">
                <a:solidFill>
                  <a:schemeClr val="tx1"/>
                </a:solidFill>
                <a:effectLst/>
                <a:latin typeface="+mn-lt"/>
                <a:ea typeface="+mn-ea"/>
                <a:cs typeface="+mn-cs"/>
              </a:rPr>
              <a:t> heavily on self-reports, there maybe cognitive bias or memory error, what is more, these methods can not be applied to a large group of users due to time and finance limitation.</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Recently, due the collection of user behavior data, some data-driven methods has been proposed to measure personality. Most of work focus on extracting text-based features. Some work also explore other single-domain feature, such as Facebook likes to predict Big Five. </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a:t>
            </a:r>
            <a:endParaRPr lang="en-US" altLang="zh-CN" dirty="0"/>
          </a:p>
          <a:p>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5</a:t>
            </a:fld>
            <a:endParaRPr lang="en-US"/>
          </a:p>
        </p:txBody>
      </p:sp>
    </p:spTree>
    <p:extLst>
      <p:ext uri="{BB962C8B-B14F-4D97-AF65-F5344CB8AC3E}">
        <p14:creationId xmlns:p14="http://schemas.microsoft.com/office/powerpoint/2010/main" val="1092596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Previous work focus on</a:t>
            </a:r>
            <a:r>
              <a:rPr lang="en-US" altLang="zh-CN" baseline="0" dirty="0"/>
              <a:t> single-domain behavior, however, we know that social media is heterogeneous, there are different kinds of information on social media, there are texts, images, user interactions and emoticons.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Our work focus on how to integrate these information to have a better personality measurement.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7</a:t>
            </a:fld>
            <a:endParaRPr lang="en-US"/>
          </a:p>
        </p:txBody>
      </p:sp>
    </p:spTree>
    <p:extLst>
      <p:ext uri="{BB962C8B-B14F-4D97-AF65-F5344CB8AC3E}">
        <p14:creationId xmlns:p14="http://schemas.microsoft.com/office/powerpoint/2010/main" val="78914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Our</a:t>
            </a:r>
            <a:r>
              <a:rPr lang="en-US" baseline="0" dirty="0"/>
              <a:t> data consists of about 3000 students from a medical school. The students finished a psychology questionnaire as the personality ground-truth, and also provide their social media account, we use API to crawl their social media data. There are some statistics of the student profiles, such as age, gender and major.</a:t>
            </a:r>
            <a:endParaRPr 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8</a:t>
            </a:fld>
            <a:endParaRPr lang="en-US" altLang="zh-CN"/>
          </a:p>
        </p:txBody>
      </p:sp>
    </p:spTree>
    <p:extLst>
      <p:ext uri="{BB962C8B-B14F-4D97-AF65-F5344CB8AC3E}">
        <p14:creationId xmlns:p14="http://schemas.microsoft.com/office/powerpoint/2010/main" val="898761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framework is called heterogeneous information</a:t>
            </a:r>
            <a:r>
              <a:rPr lang="en-US" baseline="0" dirty="0"/>
              <a:t> ensemble. It contains three layers, the first is heterogeneous information layers, it is the data we used to measure personality, including tweets, avatars, emoticons and user interactions. The second is feature engineering layer, it contains several components, each </a:t>
            </a:r>
            <a:r>
              <a:rPr lang="en-US" altLang="zh-CN" baseline="0" dirty="0"/>
              <a:t>component </a:t>
            </a:r>
            <a:r>
              <a:rPr lang="en-US" baseline="0" dirty="0"/>
              <a:t>extracts different features from a kind of data. The final is ensemble layer, each kind of data will learn a classifier and this layers is a combination of these classifiers. </a:t>
            </a:r>
          </a:p>
          <a:p>
            <a:endParaRPr lang="en-US" baseline="0" dirty="0"/>
          </a:p>
          <a:p>
            <a:r>
              <a:rPr lang="en-US" baseline="0" dirty="0"/>
              <a:t>OK, in the following, I will detail the feature engineering part of different data sources.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9</a:t>
            </a:fld>
            <a:endParaRPr lang="en-US"/>
          </a:p>
        </p:txBody>
      </p:sp>
    </p:spTree>
    <p:extLst>
      <p:ext uri="{BB962C8B-B14F-4D97-AF65-F5344CB8AC3E}">
        <p14:creationId xmlns:p14="http://schemas.microsoft.com/office/powerpoint/2010/main" val="4004965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let’s talk about Tweet texts.</a:t>
            </a:r>
            <a:endParaRPr lang="en-US" dirty="0"/>
          </a:p>
          <a:p>
            <a:r>
              <a:rPr lang="en-US" dirty="0"/>
              <a:t>Previous</a:t>
            </a:r>
            <a:r>
              <a:rPr lang="en-US" baseline="0" dirty="0"/>
              <a:t> work has proved that t</a:t>
            </a:r>
            <a:r>
              <a:rPr lang="en-US" dirty="0"/>
              <a:t>weets is expressive to personality measurement. For example, our</a:t>
            </a:r>
            <a:r>
              <a:rPr lang="en-US" baseline="0" dirty="0"/>
              <a:t> data shows a user is responsible, he would like to use words such as “era” and “society”. </a:t>
            </a:r>
            <a:endParaRPr lang="en-US" dirty="0"/>
          </a:p>
          <a:p>
            <a:endParaRPr lang="en-US" dirty="0"/>
          </a:p>
          <a:p>
            <a:r>
              <a:rPr lang="en-US" dirty="0"/>
              <a:t>Based on this </a:t>
            </a:r>
            <a:r>
              <a:rPr lang="en-US" dirty="0" err="1"/>
              <a:t>obeservation</a:t>
            </a:r>
            <a:r>
              <a:rPr lang="en-US" dirty="0"/>
              <a:t>, we extract different aspects of text features. For example, we compute</a:t>
            </a:r>
            <a:r>
              <a:rPr lang="en-US" baseline="0" dirty="0"/>
              <a:t> Pearson correlation between words and personality and select the top 2000 words</a:t>
            </a:r>
            <a:endParaRPr lang="en-US" dirty="0"/>
          </a:p>
        </p:txBody>
      </p:sp>
      <p:sp>
        <p:nvSpPr>
          <p:cNvPr id="4" name="Slide Number Placeholder 3"/>
          <p:cNvSpPr>
            <a:spLocks noGrp="1"/>
          </p:cNvSpPr>
          <p:nvPr>
            <p:ph type="sldNum" sz="quarter" idx="10"/>
          </p:nvPr>
        </p:nvSpPr>
        <p:spPr/>
        <p:txBody>
          <a:bodyPr/>
          <a:lstStyle/>
          <a:p>
            <a:fld id="{AE0B94DC-38F2-4619-AFCC-7D3D831A615A}" type="slidenum">
              <a:rPr lang="en-US" smtClean="0"/>
              <a:t>10</a:t>
            </a:fld>
            <a:endParaRPr lang="en-US"/>
          </a:p>
        </p:txBody>
      </p:sp>
    </p:spTree>
    <p:extLst>
      <p:ext uri="{BB962C8B-B14F-4D97-AF65-F5344CB8AC3E}">
        <p14:creationId xmlns:p14="http://schemas.microsoft.com/office/powerpoint/2010/main" val="79793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B436AF-CCD3-42D0-9616-0489B6DC0D86}"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2095074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436AF-CCD3-42D0-9616-0489B6DC0D86}" type="datetimeFigureOut">
              <a:rPr lang="en-US" smtClean="0"/>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6173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59734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128579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0" y="0"/>
            <a:ext cx="12192000" cy="6858001"/>
          </a:xfrm>
          <a:prstGeom prst="rect">
            <a:avLst/>
          </a:prstGeom>
          <a:noFill/>
          <a:ln>
            <a:noFill/>
          </a:ln>
        </p:spPr>
      </p:pic>
      <p:sp>
        <p:nvSpPr>
          <p:cNvPr id="5" name="Text Placeholder 4"/>
          <p:cNvSpPr>
            <a:spLocks noGrp="1"/>
          </p:cNvSpPr>
          <p:nvPr>
            <p:ph type="body" sz="quarter" idx="12" hasCustomPrompt="1"/>
          </p:nvPr>
        </p:nvSpPr>
        <p:spPr bwMode="white">
          <a:xfrm>
            <a:off x="269239"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7" name="Title 1"/>
          <p:cNvSpPr>
            <a:spLocks noGrp="1"/>
          </p:cNvSpPr>
          <p:nvPr>
            <p:ph type="title" hasCustomPrompt="1"/>
          </p:nvPr>
        </p:nvSpPr>
        <p:spPr bwMode="white">
          <a:xfrm>
            <a:off x="269239" y="2215662"/>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60718" y="6383185"/>
            <a:ext cx="1434153" cy="307259"/>
          </a:xfrm>
          <a:prstGeom prst="rect">
            <a:avLst/>
          </a:prstGeom>
        </p:spPr>
      </p:pic>
    </p:spTree>
    <p:extLst>
      <p:ext uri="{BB962C8B-B14F-4D97-AF65-F5344CB8AC3E}">
        <p14:creationId xmlns:p14="http://schemas.microsoft.com/office/powerpoint/2010/main" val="3787531124"/>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262304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EB436AF-CCD3-42D0-9616-0489B6DC0D86}"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60329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B436AF-CCD3-42D0-9616-0489B6DC0D86}"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781227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B436AF-CCD3-42D0-9616-0489B6DC0D86}" type="datetimeFigureOut">
              <a:rPr lang="en-US" smtClean="0"/>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330474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436AF-CCD3-42D0-9616-0489B6DC0D86}" type="datetimeFigureOut">
              <a:rPr lang="en-US" smtClean="0"/>
              <a:t>7/4/2017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4198003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B436AF-CCD3-42D0-9616-0489B6DC0D86}" type="datetimeFigureOut">
              <a:rPr lang="en-US" smtClean="0"/>
              <a:t>7/4/2017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185333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B436AF-CCD3-42D0-9616-0489B6DC0D86}" type="datetimeFigureOut">
              <a:rPr lang="en-US" smtClean="0"/>
              <a:t>7/4/2017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4293861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436AF-CCD3-42D0-9616-0489B6DC0D86}" type="datetimeFigureOut">
              <a:rPr lang="en-US" smtClean="0"/>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7D31D6-590D-45EB-AE51-75358E090045}" type="slidenum">
              <a:rPr lang="en-US" smtClean="0"/>
              <a:t>‹#›</a:t>
            </a:fld>
            <a:endParaRPr lang="en-US"/>
          </a:p>
        </p:txBody>
      </p:sp>
    </p:spTree>
    <p:extLst>
      <p:ext uri="{BB962C8B-B14F-4D97-AF65-F5344CB8AC3E}">
        <p14:creationId xmlns:p14="http://schemas.microsoft.com/office/powerpoint/2010/main" val="161976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B436AF-CCD3-42D0-9616-0489B6DC0D86}" type="datetimeFigureOut">
              <a:rPr lang="en-US" smtClean="0"/>
              <a:t>7/4/2017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D31D6-590D-45EB-AE51-75358E090045}" type="slidenum">
              <a:rPr lang="en-US" smtClean="0"/>
              <a:t>‹#›</a:t>
            </a:fld>
            <a:endParaRPr lang="en-US"/>
          </a:p>
        </p:txBody>
      </p:sp>
    </p:spTree>
    <p:extLst>
      <p:ext uri="{BB962C8B-B14F-4D97-AF65-F5344CB8AC3E}">
        <p14:creationId xmlns:p14="http://schemas.microsoft.com/office/powerpoint/2010/main" val="242127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a:spLocks noGrp="1"/>
          </p:cNvSpPr>
          <p:nvPr>
            <p:ph type="body" sz="quarter" idx="12" hasCustomPrompt="1"/>
          </p:nvPr>
        </p:nvSpPr>
        <p:spPr bwMode="white">
          <a:xfrm>
            <a:off x="209131" y="2747506"/>
            <a:ext cx="11584532" cy="2094168"/>
          </a:xfrm>
          <a:noFill/>
        </p:spPr>
        <p:txBody>
          <a:bodyPr vert="horz" lIns="179285" tIns="143428" rIns="179285" bIns="143428" rtlCol="0">
            <a:noAutofit/>
          </a:bodyPr>
          <a:lstStyle>
            <a:lvl1pPr marL="0" indent="0">
              <a:spcBef>
                <a:spcPts val="0"/>
              </a:spcBef>
              <a:buNone/>
              <a:defRPr sz="3200" spc="0" baseline="0">
                <a:solidFill>
                  <a:srgbClr val="797979"/>
                </a:solidFill>
                <a:latin typeface="+mj-lt"/>
              </a:defRPr>
            </a:lvl1pPr>
          </a:lstStyle>
          <a:p>
            <a:pPr lvl="0"/>
            <a:endParaRPr lang="en-US" altLang="zh-CN" sz="2400" dirty="0">
              <a:solidFill>
                <a:schemeClr val="bg1"/>
              </a:solidFill>
              <a:latin typeface="Segoe UI Light" panose="020B0502040204020203" pitchFamily="34" charset="0"/>
              <a:cs typeface="Segoe UI Light" panose="020B0502040204020203" pitchFamily="34" charset="0"/>
            </a:endParaRPr>
          </a:p>
          <a:p>
            <a:pPr lvl="0" algn="ctr"/>
            <a:r>
              <a:rPr lang="zh-CN" altLang="en-US" b="1" dirty="0">
                <a:solidFill>
                  <a:schemeClr val="bg1"/>
                </a:solidFill>
                <a:latin typeface="Times New Roman" panose="02020603050405020304" pitchFamily="18" charset="0"/>
                <a:cs typeface="Times New Roman" panose="02020603050405020304" pitchFamily="18" charset="0"/>
              </a:rPr>
              <a:t>张富峥</a:t>
            </a:r>
            <a:endParaRPr lang="en-US" altLang="zh-CN" b="1" dirty="0">
              <a:solidFill>
                <a:schemeClr val="bg1"/>
              </a:solidFill>
              <a:latin typeface="Times New Roman" panose="02020603050405020304" pitchFamily="18" charset="0"/>
              <a:cs typeface="Times New Roman" panose="02020603050405020304" pitchFamily="18" charset="0"/>
            </a:endParaRPr>
          </a:p>
          <a:p>
            <a:pPr lvl="0" algn="ctr"/>
            <a:r>
              <a:rPr lang="zh-CN" altLang="en-US" b="1" dirty="0">
                <a:solidFill>
                  <a:schemeClr val="bg1"/>
                </a:solidFill>
                <a:latin typeface="Times New Roman" panose="02020603050405020304" pitchFamily="18" charset="0"/>
                <a:cs typeface="Times New Roman" panose="02020603050405020304" pitchFamily="18" charset="0"/>
              </a:rPr>
              <a:t>微软亚洲研究院</a:t>
            </a:r>
            <a:endParaRPr lang="en-US" altLang="zh-CN" b="1" dirty="0">
              <a:solidFill>
                <a:schemeClr val="bg1"/>
              </a:solidFill>
              <a:latin typeface="Times New Roman" panose="02020603050405020304" pitchFamily="18" charset="0"/>
              <a:cs typeface="Times New Roman" panose="02020603050405020304" pitchFamily="18" charset="0"/>
            </a:endParaRPr>
          </a:p>
          <a:p>
            <a:pPr lvl="0" algn="ctr"/>
            <a:endParaRPr lang="en-US" altLang="zh-CN" b="1" dirty="0">
              <a:solidFill>
                <a:schemeClr val="bg1"/>
              </a:solidFill>
              <a:latin typeface="Times New Roman" panose="02020603050405020304" pitchFamily="18" charset="0"/>
              <a:cs typeface="Times New Roman" panose="02020603050405020304" pitchFamily="18" charset="0"/>
            </a:endParaRPr>
          </a:p>
          <a:p>
            <a:pPr lvl="0" algn="ctr"/>
            <a:r>
              <a:rPr lang="en-US" sz="2400" dirty="0">
                <a:solidFill>
                  <a:schemeClr val="bg1"/>
                </a:solidFill>
                <a:latin typeface="Times New Roman" panose="02020603050405020304" pitchFamily="18" charset="0"/>
                <a:cs typeface="Times New Roman" panose="02020603050405020304" pitchFamily="18" charset="0"/>
              </a:rPr>
              <a:t>https://www.microsoft.com/en-us/research/people/fuzzhang/</a:t>
            </a:r>
          </a:p>
          <a:p>
            <a:pPr lvl="0" algn="ctr"/>
            <a:r>
              <a:rPr lang="en-US" sz="2400" dirty="0">
                <a:solidFill>
                  <a:schemeClr val="bg1"/>
                </a:solidFill>
                <a:latin typeface="Times New Roman" panose="02020603050405020304" pitchFamily="18" charset="0"/>
                <a:cs typeface="Times New Roman" panose="02020603050405020304" pitchFamily="18" charset="0"/>
              </a:rPr>
              <a:t>fuzzhang@</a:t>
            </a:r>
            <a:r>
              <a:rPr lang="en-US" altLang="zh-CN" sz="2400" dirty="0">
                <a:solidFill>
                  <a:schemeClr val="bg1"/>
                </a:solidFill>
                <a:latin typeface="Times New Roman" panose="02020603050405020304" pitchFamily="18" charset="0"/>
                <a:cs typeface="Times New Roman" panose="02020603050405020304" pitchFamily="18" charset="0"/>
              </a:rPr>
              <a:t>m</a:t>
            </a:r>
            <a:r>
              <a:rPr lang="en-US" sz="2400" dirty="0">
                <a:solidFill>
                  <a:schemeClr val="bg1"/>
                </a:solidFill>
                <a:latin typeface="Times New Roman" panose="02020603050405020304" pitchFamily="18" charset="0"/>
                <a:cs typeface="Times New Roman" panose="02020603050405020304" pitchFamily="18" charset="0"/>
              </a:rPr>
              <a:t>icrosoft.com</a:t>
            </a:r>
          </a:p>
          <a:p>
            <a:pPr lvl="0" algn="ctr"/>
            <a:endParaRPr lang="en-US" sz="3600" b="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3" name="Title 1"/>
          <p:cNvSpPr>
            <a:spLocks noGrp="1"/>
          </p:cNvSpPr>
          <p:nvPr>
            <p:ph type="title" hasCustomPrompt="1"/>
          </p:nvPr>
        </p:nvSpPr>
        <p:spPr bwMode="white">
          <a:xfrm>
            <a:off x="209131" y="951325"/>
            <a:ext cx="11922762" cy="2731506"/>
          </a:xfrm>
          <a:noFill/>
        </p:spPr>
        <p:txBody>
          <a:bodyPr vert="horz" lIns="143428" tIns="89642" rIns="143428" bIns="89642" rtlCol="0" anchor="ctr" anchorCtr="0">
            <a:normAutofit/>
          </a:bodyPr>
          <a:lstStyle>
            <a:lvl1pPr>
              <a:defRPr sz="5400" spc="-75" baseline="0">
                <a:solidFill>
                  <a:schemeClr val="tx2">
                    <a:lumMod val="75000"/>
                  </a:schemeClr>
                </a:solidFill>
              </a:defRPr>
            </a:lvl1pPr>
          </a:lstStyle>
          <a:p>
            <a:pPr algn="ctr"/>
            <a:r>
              <a:rPr lang="en-US" altLang="zh-CN" sz="3600" b="1" dirty="0">
                <a:solidFill>
                  <a:schemeClr val="accent4">
                    <a:lumMod val="60000"/>
                    <a:lumOff val="40000"/>
                  </a:schemeClr>
                </a:solidFill>
                <a:latin typeface="Segoe UI Light" panose="020B0502040204020203" pitchFamily="34" charset="0"/>
                <a:cs typeface="Segoe UI Light" panose="020B0502040204020203" pitchFamily="34" charset="0"/>
              </a:rPr>
              <a:t>Beyond the Words: </a:t>
            </a:r>
            <a:br>
              <a:rPr lang="en-US" altLang="zh-CN" sz="3600" b="1" dirty="0">
                <a:solidFill>
                  <a:schemeClr val="accent4">
                    <a:lumMod val="60000"/>
                    <a:lumOff val="40000"/>
                  </a:schemeClr>
                </a:solidFill>
                <a:latin typeface="Segoe UI Light" panose="020B0502040204020203" pitchFamily="34" charset="0"/>
                <a:cs typeface="Segoe UI Light" panose="020B0502040204020203" pitchFamily="34" charset="0"/>
              </a:rPr>
            </a:br>
            <a:r>
              <a:rPr lang="en-US" altLang="zh-CN" sz="3600" b="1" dirty="0">
                <a:solidFill>
                  <a:schemeClr val="accent4">
                    <a:lumMod val="60000"/>
                    <a:lumOff val="40000"/>
                  </a:schemeClr>
                </a:solidFill>
                <a:latin typeface="Segoe UI Light" panose="020B0502040204020203" pitchFamily="34" charset="0"/>
                <a:cs typeface="Segoe UI Light" panose="020B0502040204020203" pitchFamily="34" charset="0"/>
              </a:rPr>
              <a:t>Predicting User Personality from Heterogeneous Information</a:t>
            </a:r>
            <a:endParaRPr lang="en-US" sz="3600" b="1" dirty="0">
              <a:solidFill>
                <a:schemeClr val="accent4">
                  <a:lumMod val="60000"/>
                  <a:lumOff val="4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47335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Tweets</a:t>
            </a:r>
            <a:endParaRPr kumimoji="1" lang="zh-CN" altLang="en-US" dirty="0"/>
          </a:p>
        </p:txBody>
      </p:sp>
      <p:sp>
        <p:nvSpPr>
          <p:cNvPr id="6" name="内容占位符 5"/>
          <p:cNvSpPr>
            <a:spLocks noGrp="1"/>
          </p:cNvSpPr>
          <p:nvPr>
            <p:ph idx="1"/>
          </p:nvPr>
        </p:nvSpPr>
        <p:spPr>
          <a:xfrm>
            <a:off x="1526384" y="1219200"/>
            <a:ext cx="9139237" cy="4929188"/>
          </a:xfrm>
        </p:spPr>
        <p:txBody>
          <a:bodyPr/>
          <a:lstStyle/>
          <a:p>
            <a:pPr algn="just"/>
            <a:r>
              <a:rPr lang="en-US" altLang="zh-CN" sz="2400" dirty="0">
                <a:ea typeface="黑体" pitchFamily="49" charset="-122"/>
                <a:cs typeface="Arial"/>
              </a:rPr>
              <a:t>Text matters!</a:t>
            </a:r>
          </a:p>
          <a:p>
            <a:pPr lvl="1" algn="just"/>
            <a:r>
              <a:rPr lang="en-US" altLang="zh-CN" sz="2000" dirty="0">
                <a:ea typeface="黑体" pitchFamily="49" charset="-122"/>
                <a:cs typeface="Arial"/>
              </a:rPr>
              <a:t>High in Conscientiousness:</a:t>
            </a:r>
          </a:p>
          <a:p>
            <a:pPr marL="457200" lvl="1" indent="0" algn="just">
              <a:buNone/>
            </a:pPr>
            <a:r>
              <a:rPr lang="en-US" altLang="zh-CN" sz="2000" dirty="0">
                <a:ea typeface="黑体" pitchFamily="49" charset="-122"/>
                <a:cs typeface="Arial"/>
              </a:rPr>
              <a:t>Formal words in Journalese, </a:t>
            </a:r>
          </a:p>
          <a:p>
            <a:pPr marL="457200" lvl="1" indent="0" algn="just">
              <a:buNone/>
            </a:pPr>
            <a:r>
              <a:rPr lang="en-US" altLang="zh-CN" sz="2000" dirty="0">
                <a:ea typeface="黑体" pitchFamily="49" charset="-122"/>
                <a:cs typeface="Arial"/>
              </a:rPr>
              <a:t>such as “era” and “society”</a:t>
            </a:r>
          </a:p>
          <a:p>
            <a:pPr lvl="1" algn="just"/>
            <a:r>
              <a:rPr lang="en-US" altLang="zh-CN" sz="2000" dirty="0">
                <a:ea typeface="黑体" pitchFamily="49" charset="-122"/>
                <a:cs typeface="Arial"/>
              </a:rPr>
              <a:t>Low in Conscientiousness:</a:t>
            </a:r>
          </a:p>
          <a:p>
            <a:pPr marL="457200" lvl="1" indent="0" algn="just">
              <a:buNone/>
            </a:pPr>
            <a:r>
              <a:rPr lang="en-US" altLang="zh-CN" sz="2000" dirty="0">
                <a:ea typeface="黑体" pitchFamily="49" charset="-122"/>
                <a:cs typeface="Arial"/>
              </a:rPr>
              <a:t>Informal words, such as single characters or typical cyberwords.</a:t>
            </a:r>
          </a:p>
          <a:p>
            <a:pPr algn="just"/>
            <a:endParaRPr lang="en-US" altLang="zh-CN" sz="2400" baseline="30000" dirty="0">
              <a:ea typeface="黑体" pitchFamily="49" charset="-122"/>
              <a:cs typeface="Arial"/>
            </a:endParaRPr>
          </a:p>
          <a:p>
            <a:pPr algn="just"/>
            <a:r>
              <a:rPr lang="en-US" altLang="zh-CN" sz="2400" dirty="0">
                <a:ea typeface="黑体" pitchFamily="49" charset="-122"/>
                <a:cs typeface="Arial"/>
              </a:rPr>
              <a:t>Pearson Correlation </a:t>
            </a:r>
          </a:p>
          <a:p>
            <a:pPr lvl="1" algn="just"/>
            <a:r>
              <a:rPr lang="en-US" altLang="zh-CN" sz="2000" dirty="0">
                <a:ea typeface="黑体" pitchFamily="49" charset="-122"/>
                <a:cs typeface="Arial"/>
              </a:rPr>
              <a:t>Top 2,000 correlated words.</a:t>
            </a:r>
          </a:p>
          <a:p>
            <a:pPr lvl="1" algn="just"/>
            <a:endParaRPr lang="en-US" altLang="zh-CN" sz="2000" dirty="0">
              <a:ea typeface="黑体" pitchFamily="49" charset="-122"/>
              <a:cs typeface="Arial"/>
            </a:endParaRPr>
          </a:p>
          <a:p>
            <a:pPr algn="just"/>
            <a:r>
              <a:rPr lang="en-US" altLang="zh-CN" sz="2400" dirty="0">
                <a:ea typeface="黑体" pitchFamily="49" charset="-122"/>
                <a:cs typeface="Arial"/>
              </a:rPr>
              <a:t>Clustering</a:t>
            </a:r>
          </a:p>
          <a:p>
            <a:pPr lvl="1" algn="just"/>
            <a:r>
              <a:rPr lang="en-US" altLang="zh-CN" sz="2000" dirty="0">
                <a:ea typeface="黑体" pitchFamily="49" charset="-122"/>
                <a:cs typeface="Arial"/>
              </a:rPr>
              <a:t>Top 1,500 Chinese words and all punctuations in word-embedding format.</a:t>
            </a:r>
          </a:p>
          <a:p>
            <a:pPr lvl="1" algn="just"/>
            <a:r>
              <a:rPr lang="en-US" altLang="zh-CN" sz="2000" dirty="0">
                <a:ea typeface="黑体" pitchFamily="49" charset="-122"/>
                <a:cs typeface="Arial"/>
              </a:rPr>
              <a:t>K-means to cluster</a:t>
            </a:r>
          </a:p>
          <a:p>
            <a:pPr algn="just"/>
            <a:endParaRPr lang="en-US" altLang="zh-CN" sz="2400" baseline="30000" dirty="0">
              <a:ea typeface="黑体" pitchFamily="49" charset="-122"/>
              <a:cs typeface="Arial"/>
            </a:endParaRPr>
          </a:p>
          <a:p>
            <a:pPr algn="just"/>
            <a:endParaRPr lang="en-US" altLang="zh-CN" sz="2400" baseline="30000" dirty="0">
              <a:ea typeface="黑体" pitchFamily="49" charset="-122"/>
              <a:cs typeface="Arial"/>
            </a:endParaRPr>
          </a:p>
          <a:p>
            <a:endParaRPr kumimoji="1" lang="zh-CN" altLang="en-US" dirty="0"/>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9550" y="1120775"/>
            <a:ext cx="1821051" cy="182880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7298" y="1120775"/>
            <a:ext cx="1815903" cy="1828800"/>
          </a:xfrm>
          <a:prstGeom prst="rect">
            <a:avLst/>
          </a:prstGeom>
        </p:spPr>
      </p:pic>
    </p:spTree>
    <p:extLst>
      <p:ext uri="{BB962C8B-B14F-4D97-AF65-F5344CB8AC3E}">
        <p14:creationId xmlns:p14="http://schemas.microsoft.com/office/powerpoint/2010/main" val="741402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Text-CNN</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9919" y="1196975"/>
            <a:ext cx="9047077" cy="4929188"/>
          </a:xfrm>
        </p:spPr>
      </p:pic>
    </p:spTree>
    <p:extLst>
      <p:ext uri="{BB962C8B-B14F-4D97-AF65-F5344CB8AC3E}">
        <p14:creationId xmlns:p14="http://schemas.microsoft.com/office/powerpoint/2010/main" val="758426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863062"/>
            <a:ext cx="9523638" cy="1071138"/>
          </a:xfrm>
        </p:spPr>
        <p:txBody>
          <a:bodyPr>
            <a:noAutofit/>
          </a:bodyPr>
          <a:lstStyle/>
          <a:p>
            <a:pPr>
              <a:tabLst>
                <a:tab pos="1949450" algn="l"/>
              </a:tabLst>
            </a:pPr>
            <a:br>
              <a:rPr lang="en-US" altLang="zh-CN" sz="1400" dirty="0">
                <a:latin typeface="+mn-lt"/>
              </a:rPr>
            </a:br>
            <a:endParaRPr lang="en-US" sz="1400" dirty="0">
              <a:latin typeface="+mn-lt"/>
            </a:endParaRPr>
          </a:p>
        </p:txBody>
      </p:sp>
      <p:sp>
        <p:nvSpPr>
          <p:cNvPr id="3" name="Content Placeholder 2"/>
          <p:cNvSpPr>
            <a:spLocks noGrp="1"/>
          </p:cNvSpPr>
          <p:nvPr>
            <p:ph idx="1"/>
          </p:nvPr>
        </p:nvSpPr>
        <p:spPr>
          <a:xfrm>
            <a:off x="2993317" y="735589"/>
            <a:ext cx="6099883" cy="560689"/>
          </a:xfrm>
          <a:ln>
            <a:noFill/>
          </a:ln>
        </p:spPr>
        <p:txBody>
          <a:bodyPr>
            <a:noAutofit/>
          </a:bodyPr>
          <a:lstStyle/>
          <a:p>
            <a:pPr marL="0" indent="0" algn="just">
              <a:buNone/>
            </a:pPr>
            <a:r>
              <a:rPr lang="zh-CN" altLang="en-US" b="1" dirty="0">
                <a:solidFill>
                  <a:srgbClr val="FF0000"/>
                </a:solidFill>
                <a:ea typeface="黑体" pitchFamily="49" charset="-122"/>
                <a:cs typeface="Arial"/>
              </a:rPr>
              <a:t> </a:t>
            </a:r>
            <a:r>
              <a:rPr lang="en-US" altLang="zh-CN" b="1" dirty="0">
                <a:solidFill>
                  <a:srgbClr val="FF0000"/>
                </a:solidFill>
                <a:ea typeface="黑体" pitchFamily="49" charset="-122"/>
                <a:cs typeface="Arial"/>
              </a:rPr>
              <a:t>Take</a:t>
            </a:r>
            <a:r>
              <a:rPr lang="zh-CN" altLang="en-US" b="1" dirty="0">
                <a:solidFill>
                  <a:srgbClr val="FF0000"/>
                </a:solidFill>
                <a:ea typeface="黑体" pitchFamily="49" charset="-122"/>
                <a:cs typeface="Arial"/>
              </a:rPr>
              <a:t> </a:t>
            </a:r>
            <a:r>
              <a:rPr lang="en-US" altLang="zh-CN" b="1" dirty="0">
                <a:solidFill>
                  <a:srgbClr val="FF0000"/>
                </a:solidFill>
                <a:ea typeface="黑体" pitchFamily="49" charset="-122"/>
                <a:cs typeface="Arial"/>
              </a:rPr>
              <a:t>their</a:t>
            </a:r>
            <a:r>
              <a:rPr lang="zh-CN" altLang="en-US" b="1" dirty="0">
                <a:solidFill>
                  <a:srgbClr val="FF0000"/>
                </a:solidFill>
                <a:ea typeface="黑体" pitchFamily="49" charset="-122"/>
                <a:cs typeface="Arial"/>
              </a:rPr>
              <a:t> </a:t>
            </a:r>
            <a:r>
              <a:rPr lang="en-US" altLang="zh-CN" b="1" dirty="0">
                <a:solidFill>
                  <a:srgbClr val="FF0000"/>
                </a:solidFill>
                <a:ea typeface="黑体" pitchFamily="49" charset="-122"/>
                <a:cs typeface="Arial"/>
              </a:rPr>
              <a:t>avatars</a:t>
            </a:r>
            <a:r>
              <a:rPr lang="zh-CN" altLang="en-US" b="1" dirty="0">
                <a:solidFill>
                  <a:srgbClr val="FF0000"/>
                </a:solidFill>
                <a:ea typeface="黑体" pitchFamily="49" charset="-122"/>
                <a:cs typeface="Arial"/>
              </a:rPr>
              <a:t> </a:t>
            </a:r>
            <a:r>
              <a:rPr lang="en-US" altLang="zh-CN" b="1" dirty="0">
                <a:solidFill>
                  <a:srgbClr val="FF0000"/>
                </a:solidFill>
                <a:ea typeface="黑体" pitchFamily="49" charset="-122"/>
                <a:cs typeface="Arial"/>
              </a:rPr>
              <a:t>as</a:t>
            </a:r>
            <a:r>
              <a:rPr lang="zh-CN" altLang="en-US" b="1" dirty="0">
                <a:solidFill>
                  <a:srgbClr val="FF0000"/>
                </a:solidFill>
                <a:ea typeface="黑体" pitchFamily="49" charset="-122"/>
                <a:cs typeface="Arial"/>
              </a:rPr>
              <a:t> </a:t>
            </a:r>
            <a:r>
              <a:rPr lang="en-US" altLang="zh-CN" b="1" dirty="0">
                <a:solidFill>
                  <a:srgbClr val="FF0000"/>
                </a:solidFill>
                <a:ea typeface="黑体" pitchFamily="49" charset="-122"/>
                <a:cs typeface="Arial"/>
              </a:rPr>
              <a:t>an</a:t>
            </a:r>
            <a:r>
              <a:rPr lang="zh-CN" altLang="en-US" b="1" dirty="0">
                <a:solidFill>
                  <a:srgbClr val="FF0000"/>
                </a:solidFill>
                <a:ea typeface="黑体" pitchFamily="49" charset="-122"/>
                <a:cs typeface="Arial"/>
              </a:rPr>
              <a:t> </a:t>
            </a:r>
            <a:r>
              <a:rPr lang="en-US" altLang="zh-CN" b="1" dirty="0">
                <a:solidFill>
                  <a:srgbClr val="FF0000"/>
                </a:solidFill>
                <a:ea typeface="黑体" pitchFamily="49" charset="-122"/>
                <a:cs typeface="Arial"/>
              </a:rPr>
              <a:t>instance.</a:t>
            </a:r>
          </a:p>
        </p:txBody>
      </p:sp>
      <p:sp>
        <p:nvSpPr>
          <p:cNvPr id="232" name="TextBox 231"/>
          <p:cNvSpPr txBox="1"/>
          <p:nvPr/>
        </p:nvSpPr>
        <p:spPr>
          <a:xfrm>
            <a:off x="1112002" y="1551803"/>
            <a:ext cx="1252903" cy="400110"/>
          </a:xfrm>
          <a:prstGeom prst="rect">
            <a:avLst/>
          </a:prstGeom>
          <a:noFill/>
        </p:spPr>
        <p:txBody>
          <a:bodyPr wrap="square" rtlCol="0">
            <a:spAutoFit/>
          </a:bodyPr>
          <a:lstStyle/>
          <a:p>
            <a:r>
              <a:rPr lang="en-US" altLang="zh-CN" sz="2000"/>
              <a:t>Introverts</a:t>
            </a:r>
            <a:endParaRPr lang="en-US" dirty="0"/>
          </a:p>
        </p:txBody>
      </p:sp>
      <p:sp>
        <p:nvSpPr>
          <p:cNvPr id="264" name="TextBox 263"/>
          <p:cNvSpPr txBox="1"/>
          <p:nvPr/>
        </p:nvSpPr>
        <p:spPr>
          <a:xfrm>
            <a:off x="4845643" y="-1518165"/>
            <a:ext cx="3881483" cy="369332"/>
          </a:xfrm>
          <a:prstGeom prst="rect">
            <a:avLst/>
          </a:prstGeom>
          <a:noFill/>
        </p:spPr>
        <p:txBody>
          <a:bodyPr wrap="square" rtlCol="0">
            <a:spAutoFit/>
          </a:bodyPr>
          <a:lstStyle/>
          <a:p>
            <a:endParaRPr lang="en-US" dirty="0"/>
          </a:p>
        </p:txBody>
      </p:sp>
      <p:grpSp>
        <p:nvGrpSpPr>
          <p:cNvPr id="12" name="组合 11"/>
          <p:cNvGrpSpPr/>
          <p:nvPr/>
        </p:nvGrpSpPr>
        <p:grpSpPr>
          <a:xfrm>
            <a:off x="1335727" y="1951913"/>
            <a:ext cx="805455" cy="1085396"/>
            <a:chOff x="7589951" y="3599699"/>
            <a:chExt cx="743497" cy="1035296"/>
          </a:xfrm>
        </p:grpSpPr>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7360" y="3719074"/>
              <a:ext cx="736088" cy="79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圆角矩形 90"/>
            <p:cNvSpPr/>
            <p:nvPr/>
          </p:nvSpPr>
          <p:spPr>
            <a:xfrm>
              <a:off x="7589951" y="3599699"/>
              <a:ext cx="743497" cy="1035296"/>
            </a:xfrm>
            <a:prstGeom prst="roundRect">
              <a:avLst>
                <a:gd name="adj" fmla="val 4589"/>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8526" y="2689738"/>
            <a:ext cx="916344" cy="916344"/>
          </a:xfrm>
          <a:prstGeom prst="rect">
            <a:avLst/>
          </a:prstGeom>
          <a:ln w="57150">
            <a:solidFill>
              <a:srgbClr val="00B0F0"/>
            </a:solidFill>
          </a:ln>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554" y="4640723"/>
            <a:ext cx="1093351" cy="1093351"/>
          </a:xfrm>
          <a:prstGeom prst="rect">
            <a:avLst/>
          </a:prstGeom>
          <a:ln w="60325">
            <a:solidFill>
              <a:srgbClr val="00B0F0"/>
            </a:solidFill>
          </a:ln>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0026" y="5076503"/>
            <a:ext cx="1044000" cy="1044000"/>
          </a:xfrm>
          <a:prstGeom prst="rect">
            <a:avLst/>
          </a:prstGeom>
          <a:ln w="60325">
            <a:solidFill>
              <a:srgbClr val="00B0F0"/>
            </a:solidFill>
          </a:ln>
        </p:spPr>
      </p:pic>
      <p:sp>
        <p:nvSpPr>
          <p:cNvPr id="88" name="TextBox 231"/>
          <p:cNvSpPr txBox="1"/>
          <p:nvPr/>
        </p:nvSpPr>
        <p:spPr>
          <a:xfrm>
            <a:off x="8161095" y="2082892"/>
            <a:ext cx="1405085" cy="400110"/>
          </a:xfrm>
          <a:prstGeom prst="rect">
            <a:avLst/>
          </a:prstGeom>
          <a:noFill/>
        </p:spPr>
        <p:txBody>
          <a:bodyPr wrap="square" rtlCol="0">
            <a:spAutoFit/>
          </a:bodyPr>
          <a:lstStyle/>
          <a:p>
            <a:r>
              <a:rPr lang="en-US" altLang="zh-CN" sz="2000"/>
              <a:t>Extroverts</a:t>
            </a:r>
            <a:endParaRPr lang="en-US" dirty="0"/>
          </a:p>
        </p:txBody>
      </p:sp>
      <p:sp>
        <p:nvSpPr>
          <p:cNvPr id="89" name="TextBox 231"/>
          <p:cNvSpPr txBox="1"/>
          <p:nvPr/>
        </p:nvSpPr>
        <p:spPr>
          <a:xfrm>
            <a:off x="1112002" y="3929837"/>
            <a:ext cx="2253498" cy="400110"/>
          </a:xfrm>
          <a:prstGeom prst="rect">
            <a:avLst/>
          </a:prstGeom>
          <a:noFill/>
        </p:spPr>
        <p:txBody>
          <a:bodyPr wrap="square" rtlCol="0">
            <a:spAutoFit/>
          </a:bodyPr>
          <a:lstStyle/>
          <a:p>
            <a:r>
              <a:rPr lang="en-US" altLang="zh-CN" sz="2000" dirty="0"/>
              <a:t>High</a:t>
            </a:r>
            <a:r>
              <a:rPr lang="zh-CN" altLang="en-US" sz="2000" dirty="0"/>
              <a:t> </a:t>
            </a:r>
            <a:r>
              <a:rPr lang="en-US" altLang="zh-CN" sz="2000" dirty="0"/>
              <a:t>in</a:t>
            </a:r>
            <a:r>
              <a:rPr lang="zh-CN" altLang="en-US" sz="2000" dirty="0"/>
              <a:t> </a:t>
            </a:r>
            <a:r>
              <a:rPr lang="en-US" altLang="zh-CN" sz="2000" dirty="0"/>
              <a:t>Openness</a:t>
            </a:r>
            <a:endParaRPr lang="en-US" dirty="0"/>
          </a:p>
        </p:txBody>
      </p:sp>
      <p:sp>
        <p:nvSpPr>
          <p:cNvPr id="90" name="TextBox 231"/>
          <p:cNvSpPr txBox="1"/>
          <p:nvPr/>
        </p:nvSpPr>
        <p:spPr>
          <a:xfrm>
            <a:off x="8161095" y="4418916"/>
            <a:ext cx="2068274" cy="400110"/>
          </a:xfrm>
          <a:prstGeom prst="rect">
            <a:avLst/>
          </a:prstGeom>
          <a:noFill/>
        </p:spPr>
        <p:txBody>
          <a:bodyPr wrap="square" rtlCol="0">
            <a:spAutoFit/>
          </a:bodyPr>
          <a:lstStyle/>
          <a:p>
            <a:r>
              <a:rPr lang="en-US" altLang="zh-CN" sz="2000" dirty="0"/>
              <a:t>Low</a:t>
            </a:r>
            <a:r>
              <a:rPr lang="zh-CN" altLang="en-US" sz="2000" dirty="0"/>
              <a:t> </a:t>
            </a:r>
            <a:r>
              <a:rPr lang="en-US" altLang="zh-CN" sz="2000" dirty="0"/>
              <a:t>in</a:t>
            </a:r>
            <a:r>
              <a:rPr lang="zh-CN" altLang="en-US" sz="2000" dirty="0"/>
              <a:t> </a:t>
            </a:r>
            <a:r>
              <a:rPr lang="en-US" altLang="zh-CN" sz="2000" dirty="0"/>
              <a:t>Openness</a:t>
            </a:r>
            <a:endParaRPr lang="en-US" dirty="0"/>
          </a:p>
        </p:txBody>
      </p:sp>
      <p:sp>
        <p:nvSpPr>
          <p:cNvPr id="8" name="文本框 7"/>
          <p:cNvSpPr txBox="1"/>
          <p:nvPr/>
        </p:nvSpPr>
        <p:spPr>
          <a:xfrm>
            <a:off x="2596655" y="2121389"/>
            <a:ext cx="4267200" cy="646331"/>
          </a:xfrm>
          <a:prstGeom prst="rect">
            <a:avLst/>
          </a:prstGeom>
          <a:noFill/>
        </p:spPr>
        <p:txBody>
          <a:bodyPr wrap="square" rtlCol="0">
            <a:spAutoFit/>
          </a:bodyPr>
          <a:lstStyle/>
          <a:p>
            <a:r>
              <a:rPr lang="en-US" altLang="zh-CN" dirty="0"/>
              <a:t>Introverts</a:t>
            </a:r>
            <a:r>
              <a:rPr lang="zh-CN" altLang="en-US" dirty="0"/>
              <a:t> </a:t>
            </a:r>
            <a:r>
              <a:rPr lang="en-US" altLang="zh-CN" dirty="0"/>
              <a:t>tend to cover their face or show side</a:t>
            </a:r>
            <a:r>
              <a:rPr lang="zh-CN" altLang="en-US" dirty="0"/>
              <a:t> </a:t>
            </a:r>
            <a:r>
              <a:rPr lang="en-US" altLang="zh-CN" dirty="0"/>
              <a:t>face.</a:t>
            </a:r>
          </a:p>
        </p:txBody>
      </p:sp>
      <p:sp>
        <p:nvSpPr>
          <p:cNvPr id="92" name="文本框 91"/>
          <p:cNvSpPr txBox="1"/>
          <p:nvPr/>
        </p:nvSpPr>
        <p:spPr>
          <a:xfrm>
            <a:off x="4459926" y="2733158"/>
            <a:ext cx="4267200" cy="646331"/>
          </a:xfrm>
          <a:prstGeom prst="rect">
            <a:avLst/>
          </a:prstGeom>
          <a:noFill/>
        </p:spPr>
        <p:txBody>
          <a:bodyPr wrap="square" rtlCol="0">
            <a:spAutoFit/>
          </a:bodyPr>
          <a:lstStyle/>
          <a:p>
            <a:r>
              <a:rPr lang="en-US" altLang="zh-CN" dirty="0"/>
              <a:t>Extroverts</a:t>
            </a:r>
            <a:r>
              <a:rPr lang="zh-CN" altLang="en-US" dirty="0"/>
              <a:t> </a:t>
            </a:r>
            <a:r>
              <a:rPr lang="en-US" altLang="zh-CN" dirty="0"/>
              <a:t>are</a:t>
            </a:r>
            <a:r>
              <a:rPr lang="zh-CN" altLang="en-US" dirty="0"/>
              <a:t> </a:t>
            </a:r>
            <a:r>
              <a:rPr lang="en-US" altLang="zh-CN" dirty="0"/>
              <a:t>more</a:t>
            </a:r>
            <a:r>
              <a:rPr lang="zh-CN" altLang="en-US" dirty="0"/>
              <a:t> </a:t>
            </a:r>
            <a:r>
              <a:rPr lang="en-US" altLang="zh-CN" dirty="0"/>
              <a:t>likely</a:t>
            </a:r>
            <a:r>
              <a:rPr lang="zh-CN" altLang="en-US" dirty="0"/>
              <a:t> </a:t>
            </a:r>
            <a:r>
              <a:rPr lang="en-US" altLang="zh-CN" dirty="0"/>
              <a:t>to</a:t>
            </a:r>
            <a:r>
              <a:rPr lang="zh-CN" altLang="en-US" dirty="0"/>
              <a:t> </a:t>
            </a:r>
            <a:r>
              <a:rPr lang="en-US" altLang="zh-CN" dirty="0"/>
              <a:t>use</a:t>
            </a:r>
            <a:r>
              <a:rPr lang="zh-CN" altLang="en-US" dirty="0"/>
              <a:t> </a:t>
            </a:r>
            <a:r>
              <a:rPr lang="en-US" altLang="zh-CN" dirty="0"/>
              <a:t>cartoon</a:t>
            </a:r>
            <a:r>
              <a:rPr lang="zh-CN" altLang="en-US" dirty="0"/>
              <a:t> </a:t>
            </a:r>
            <a:r>
              <a:rPr lang="en-US" altLang="zh-CN" dirty="0"/>
              <a:t>avatars.</a:t>
            </a:r>
            <a:endParaRPr lang="zh-CN" altLang="en-US" dirty="0"/>
          </a:p>
        </p:txBody>
      </p:sp>
      <p:sp>
        <p:nvSpPr>
          <p:cNvPr id="93" name="文本框 92"/>
          <p:cNvSpPr txBox="1"/>
          <p:nvPr/>
        </p:nvSpPr>
        <p:spPr>
          <a:xfrm>
            <a:off x="2631126" y="4430173"/>
            <a:ext cx="4267200" cy="646331"/>
          </a:xfrm>
          <a:prstGeom prst="rect">
            <a:avLst/>
          </a:prstGeom>
          <a:noFill/>
        </p:spPr>
        <p:txBody>
          <a:bodyPr wrap="square" rtlCol="0">
            <a:spAutoFit/>
          </a:bodyPr>
          <a:lstStyle/>
          <a:p>
            <a:r>
              <a:rPr lang="en-US" altLang="zh-CN" dirty="0"/>
              <a:t>Users high in Openness are more likely to use avatars with</a:t>
            </a:r>
            <a:r>
              <a:rPr lang="zh-CN" altLang="en-US" dirty="0"/>
              <a:t> </a:t>
            </a:r>
            <a:r>
              <a:rPr lang="en-US" altLang="zh-CN" dirty="0"/>
              <a:t>their friends.</a:t>
            </a:r>
          </a:p>
        </p:txBody>
      </p:sp>
      <p:sp>
        <p:nvSpPr>
          <p:cNvPr id="94" name="文本框 93"/>
          <p:cNvSpPr txBox="1"/>
          <p:nvPr/>
        </p:nvSpPr>
        <p:spPr>
          <a:xfrm>
            <a:off x="3917085" y="5223464"/>
            <a:ext cx="4267200" cy="646331"/>
          </a:xfrm>
          <a:prstGeom prst="rect">
            <a:avLst/>
          </a:prstGeom>
          <a:noFill/>
        </p:spPr>
        <p:txBody>
          <a:bodyPr wrap="square" rtlCol="0">
            <a:spAutoFit/>
          </a:bodyPr>
          <a:lstStyle/>
          <a:p>
            <a:r>
              <a:rPr lang="en-US" altLang="zh-CN" dirty="0"/>
              <a:t>Users low in Openness prefer avatars with themselves</a:t>
            </a:r>
            <a:r>
              <a:rPr lang="zh-CN" altLang="en-US" dirty="0"/>
              <a:t> </a:t>
            </a:r>
            <a:r>
              <a:rPr lang="en-US" altLang="zh-CN" dirty="0"/>
              <a:t>only.</a:t>
            </a:r>
          </a:p>
        </p:txBody>
      </p:sp>
    </p:spTree>
    <p:extLst>
      <p:ext uri="{BB962C8B-B14F-4D97-AF65-F5344CB8AC3E}">
        <p14:creationId xmlns:p14="http://schemas.microsoft.com/office/powerpoint/2010/main" val="2558407142"/>
      </p:ext>
    </p:extLst>
  </p:cSld>
  <p:clrMapOvr>
    <a:masterClrMapping/>
  </p:clrMapOvr>
  <mc:AlternateContent xmlns:mc="http://schemas.openxmlformats.org/markup-compatibility/2006" xmlns:p14="http://schemas.microsoft.com/office/powerpoint/2010/main">
    <mc:Choice Requires="p14">
      <p:transition spd="slow" p14:dur="2000" advTm="27973"/>
    </mc:Choice>
    <mc:Fallback xmlns="">
      <p:transition spd="slow" advTm="2797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9800" y="-4853"/>
            <a:ext cx="10515600" cy="1325563"/>
          </a:xfrm>
        </p:spPr>
        <p:txBody>
          <a:bodyPr/>
          <a:lstStyle/>
          <a:p>
            <a:r>
              <a:rPr kumimoji="1" lang="en-US" altLang="zh-CN" dirty="0"/>
              <a:t>Avatars</a:t>
            </a:r>
            <a:endParaRPr kumimoji="1" lang="zh-CN" altLang="en-US" dirty="0"/>
          </a:p>
        </p:txBody>
      </p:sp>
      <p:sp>
        <p:nvSpPr>
          <p:cNvPr id="3" name="内容占位符 2"/>
          <p:cNvSpPr>
            <a:spLocks noGrp="1"/>
          </p:cNvSpPr>
          <p:nvPr>
            <p:ph idx="1"/>
          </p:nvPr>
        </p:nvSpPr>
        <p:spPr>
          <a:xfrm>
            <a:off x="749300" y="1203325"/>
            <a:ext cx="10515600" cy="4351338"/>
          </a:xfrm>
        </p:spPr>
        <p:txBody>
          <a:bodyPr>
            <a:noAutofit/>
          </a:bodyPr>
          <a:lstStyle/>
          <a:p>
            <a:pPr algn="just"/>
            <a:r>
              <a:rPr lang="en-US" altLang="zh-CN" dirty="0">
                <a:ea typeface="黑体" pitchFamily="49" charset="-122"/>
                <a:cs typeface="Arial"/>
              </a:rPr>
              <a:t>Avatars matters!</a:t>
            </a:r>
          </a:p>
          <a:p>
            <a:pPr algn="just"/>
            <a:endParaRPr lang="en-US" altLang="zh-CN" dirty="0">
              <a:ea typeface="黑体" pitchFamily="49" charset="-122"/>
              <a:cs typeface="Arial"/>
            </a:endParaRPr>
          </a:p>
          <a:p>
            <a:pPr algn="just"/>
            <a:endParaRPr lang="en-US" altLang="zh-CN" dirty="0">
              <a:ea typeface="黑体" pitchFamily="49" charset="-122"/>
              <a:cs typeface="Arial"/>
            </a:endParaRPr>
          </a:p>
          <a:p>
            <a:pPr algn="just"/>
            <a:endParaRPr lang="en-US" altLang="zh-CN" dirty="0">
              <a:ea typeface="黑体" pitchFamily="49" charset="-122"/>
              <a:cs typeface="Arial"/>
            </a:endParaRPr>
          </a:p>
          <a:p>
            <a:pPr algn="just"/>
            <a:endParaRPr lang="en-US" altLang="zh-CN" dirty="0">
              <a:ea typeface="黑体" pitchFamily="49" charset="-122"/>
              <a:cs typeface="Arial"/>
            </a:endParaRPr>
          </a:p>
          <a:p>
            <a:pPr algn="just"/>
            <a:endParaRPr lang="en-US" altLang="zh-CN" dirty="0">
              <a:ea typeface="黑体" pitchFamily="49" charset="-122"/>
              <a:cs typeface="Arial"/>
            </a:endParaRPr>
          </a:p>
          <a:p>
            <a:pPr algn="just"/>
            <a:r>
              <a:rPr lang="en-US" altLang="zh-CN" dirty="0">
                <a:ea typeface="黑体" pitchFamily="49" charset="-122"/>
                <a:cs typeface="Arial"/>
              </a:rPr>
              <a:t>K-means clustering </a:t>
            </a:r>
          </a:p>
          <a:p>
            <a:pPr marL="0" indent="0" algn="just">
              <a:buNone/>
            </a:pPr>
            <a:r>
              <a:rPr lang="en-US" altLang="zh-CN" dirty="0">
                <a:ea typeface="黑体" pitchFamily="49" charset="-122"/>
                <a:cs typeface="Arial"/>
              </a:rPr>
              <a:t>    with </a:t>
            </a:r>
            <a:r>
              <a:rPr lang="en-US" altLang="zh-CN" dirty="0" err="1">
                <a:ea typeface="黑体" pitchFamily="49" charset="-122"/>
                <a:cs typeface="Arial"/>
              </a:rPr>
              <a:t>ResNet</a:t>
            </a:r>
            <a:r>
              <a:rPr lang="en-US" altLang="zh-CN" dirty="0">
                <a:ea typeface="黑体" pitchFamily="49" charset="-122"/>
                <a:cs typeface="Arial"/>
              </a:rPr>
              <a:t> results</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0" y="1754809"/>
            <a:ext cx="8065008" cy="1840992"/>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5400" y="3883483"/>
            <a:ext cx="3162300" cy="2879358"/>
          </a:xfrm>
          <a:prstGeom prst="rect">
            <a:avLst/>
          </a:prstGeom>
        </p:spPr>
      </p:pic>
    </p:spTree>
    <p:extLst>
      <p:ext uri="{BB962C8B-B14F-4D97-AF65-F5344CB8AC3E}">
        <p14:creationId xmlns:p14="http://schemas.microsoft.com/office/powerpoint/2010/main" val="2836462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900" y="0"/>
            <a:ext cx="10515600" cy="1325563"/>
          </a:xfrm>
        </p:spPr>
        <p:txBody>
          <a:bodyPr/>
          <a:lstStyle/>
          <a:p>
            <a:r>
              <a:rPr kumimoji="1" lang="en-US" altLang="zh-CN" dirty="0"/>
              <a:t>Emoticons </a:t>
            </a:r>
            <a:endParaRPr kumimoji="1" lang="zh-CN" altLang="en-US" dirty="0"/>
          </a:p>
        </p:txBody>
      </p:sp>
      <p:sp>
        <p:nvSpPr>
          <p:cNvPr id="3" name="内容占位符 2"/>
          <p:cNvSpPr>
            <a:spLocks noGrp="1"/>
          </p:cNvSpPr>
          <p:nvPr>
            <p:ph idx="1"/>
          </p:nvPr>
        </p:nvSpPr>
        <p:spPr>
          <a:xfrm>
            <a:off x="622300" y="1139824"/>
            <a:ext cx="10515600" cy="5349875"/>
          </a:xfrm>
        </p:spPr>
        <p:txBody>
          <a:bodyPr/>
          <a:lstStyle/>
          <a:p>
            <a:pPr algn="just"/>
            <a:r>
              <a:rPr lang="en-US" altLang="zh-CN" dirty="0">
                <a:ea typeface="黑体" pitchFamily="49" charset="-122"/>
                <a:cs typeface="Arial"/>
              </a:rPr>
              <a:t>Emoticon matters!</a:t>
            </a:r>
          </a:p>
          <a:p>
            <a:pPr lvl="1" algn="just"/>
            <a:r>
              <a:rPr lang="en-US" altLang="zh-CN" dirty="0">
                <a:ea typeface="黑体" pitchFamily="49" charset="-122"/>
                <a:cs typeface="Arial"/>
              </a:rPr>
              <a:t>Agreeable users:  smile emoticons </a:t>
            </a:r>
          </a:p>
          <a:p>
            <a:pPr lvl="1" algn="just"/>
            <a:r>
              <a:rPr lang="en-US" altLang="zh-CN" dirty="0">
                <a:ea typeface="黑体" pitchFamily="49" charset="-122"/>
                <a:cs typeface="Arial"/>
              </a:rPr>
              <a:t>Emotionally unstable users: theatrical emoticons to   their feelings</a:t>
            </a:r>
          </a:p>
          <a:p>
            <a:pPr lvl="1" algn="just"/>
            <a:endParaRPr lang="en-US" altLang="zh-CN" dirty="0">
              <a:ea typeface="黑体" pitchFamily="49" charset="-122"/>
              <a:cs typeface="Arial"/>
            </a:endParaRPr>
          </a:p>
          <a:p>
            <a:pPr lvl="1" algn="just"/>
            <a:endParaRPr lang="en-US" altLang="zh-CN" dirty="0">
              <a:ea typeface="黑体" pitchFamily="49" charset="-122"/>
              <a:cs typeface="Arial"/>
            </a:endParaRPr>
          </a:p>
          <a:p>
            <a:pPr algn="just"/>
            <a:endParaRPr lang="en-US" altLang="zh-CN" dirty="0">
              <a:ea typeface="黑体" pitchFamily="49" charset="-122"/>
              <a:cs typeface="Arial"/>
            </a:endParaRPr>
          </a:p>
          <a:p>
            <a:pPr algn="just"/>
            <a:r>
              <a:rPr lang="en-US" altLang="zh-CN" dirty="0">
                <a:ea typeface="黑体" pitchFamily="49" charset="-122"/>
                <a:cs typeface="Arial"/>
              </a:rPr>
              <a:t>Pearson Correlation</a:t>
            </a:r>
          </a:p>
          <a:p>
            <a:pPr algn="just"/>
            <a:r>
              <a:rPr lang="en-US" altLang="zh-CN" dirty="0">
                <a:ea typeface="黑体" pitchFamily="49" charset="-122"/>
                <a:cs typeface="Arial"/>
              </a:rPr>
              <a:t>Emotion Mapping</a:t>
            </a:r>
          </a:p>
          <a:p>
            <a:pPr lvl="1" algn="just"/>
            <a:endParaRPr lang="en-US" altLang="zh-CN" sz="2000" dirty="0">
              <a:ea typeface="黑体" pitchFamily="49" charset="-122"/>
              <a:cs typeface="Aria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528" y="2465387"/>
            <a:ext cx="6651872" cy="913002"/>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8800" y="3541622"/>
            <a:ext cx="4470400" cy="3316378"/>
          </a:xfrm>
          <a:prstGeom prst="rect">
            <a:avLst/>
          </a:prstGeom>
        </p:spPr>
      </p:pic>
    </p:spTree>
    <p:extLst>
      <p:ext uri="{BB962C8B-B14F-4D97-AF65-F5344CB8AC3E}">
        <p14:creationId xmlns:p14="http://schemas.microsoft.com/office/powerpoint/2010/main" val="249133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3184"/>
            <a:ext cx="10515600" cy="1325563"/>
          </a:xfrm>
        </p:spPr>
        <p:txBody>
          <a:bodyPr/>
          <a:lstStyle/>
          <a:p>
            <a:r>
              <a:rPr kumimoji="1" lang="en-US" altLang="zh-CN" dirty="0"/>
              <a:t>Responsive Pattern</a:t>
            </a:r>
            <a:endParaRPr kumimoji="1" lang="zh-CN" altLang="en-US" dirty="0"/>
          </a:p>
        </p:txBody>
      </p:sp>
      <p:sp>
        <p:nvSpPr>
          <p:cNvPr id="3" name="内容占位符 2"/>
          <p:cNvSpPr>
            <a:spLocks noGrp="1"/>
          </p:cNvSpPr>
          <p:nvPr>
            <p:ph idx="1"/>
          </p:nvPr>
        </p:nvSpPr>
        <p:spPr>
          <a:xfrm>
            <a:off x="838200" y="962025"/>
            <a:ext cx="10515600" cy="4351338"/>
          </a:xfrm>
        </p:spPr>
        <p:txBody>
          <a:bodyPr>
            <a:noAutofit/>
          </a:bodyPr>
          <a:lstStyle/>
          <a:p>
            <a:pPr algn="just"/>
            <a:r>
              <a:rPr lang="en-US" altLang="zh-CN" dirty="0">
                <a:ea typeface="黑体" pitchFamily="49" charset="-122"/>
                <a:cs typeface="Arial"/>
              </a:rPr>
              <a:t>Responsive pattern matters!</a:t>
            </a:r>
          </a:p>
          <a:p>
            <a:pPr lvl="1" algn="just"/>
            <a:r>
              <a:rPr lang="en-US" altLang="zh-CN" dirty="0">
                <a:ea typeface="黑体" pitchFamily="49" charset="-122"/>
                <a:cs typeface="Arial"/>
              </a:rPr>
              <a:t>user </a:t>
            </a:r>
            <a:r>
              <a:rPr lang="en-US" altLang="zh-CN" dirty="0" err="1">
                <a:ea typeface="黑体" pitchFamily="49" charset="-122"/>
                <a:cs typeface="Arial"/>
              </a:rPr>
              <a:t>i</a:t>
            </a:r>
            <a:r>
              <a:rPr lang="en-US" altLang="zh-CN" dirty="0">
                <a:ea typeface="黑体" pitchFamily="49" charset="-122"/>
                <a:cs typeface="Arial"/>
              </a:rPr>
              <a:t> tweets a message and his/her fans or followers make</a:t>
            </a:r>
          </a:p>
          <a:p>
            <a:pPr lvl="1" algn="just"/>
            <a:r>
              <a:rPr lang="en-US" dirty="0"/>
              <a:t>user </a:t>
            </a:r>
            <a:r>
              <a:rPr lang="en-US" dirty="0" err="1"/>
              <a:t>i</a:t>
            </a:r>
            <a:r>
              <a:rPr lang="en-US" dirty="0"/>
              <a:t> retweets others’ message</a:t>
            </a:r>
          </a:p>
          <a:p>
            <a:pPr lvl="1" algn="just"/>
            <a:r>
              <a:rPr lang="en-US" dirty="0"/>
              <a:t>user </a:t>
            </a:r>
            <a:r>
              <a:rPr lang="en-US" dirty="0" err="1"/>
              <a:t>i</a:t>
            </a:r>
            <a:r>
              <a:rPr lang="en-US" dirty="0"/>
              <a:t> makes comment on others’ message</a:t>
            </a:r>
          </a:p>
          <a:p>
            <a:pPr lvl="1" algn="just"/>
            <a:endParaRPr lang="en-US" altLang="zh-CN" dirty="0">
              <a:ea typeface="黑体" pitchFamily="49" charset="-122"/>
              <a:cs typeface="Arial"/>
            </a:endParaRPr>
          </a:p>
          <a:p>
            <a:pPr algn="just"/>
            <a:r>
              <a:rPr lang="en-US" altLang="zh-CN" dirty="0"/>
              <a:t>Responsive-CNN</a:t>
            </a:r>
          </a:p>
          <a:p>
            <a:pPr lvl="1" algn="just"/>
            <a:endParaRPr lang="en-US" altLang="zh-CN" dirty="0">
              <a:ea typeface="黑体" pitchFamily="49" charset="-122"/>
              <a:cs typeface="Arial"/>
            </a:endParaRPr>
          </a:p>
          <a:p>
            <a:pPr lvl="1" algn="just"/>
            <a:endParaRPr lang="en-US" altLang="zh-CN" dirty="0">
              <a:ea typeface="黑体" pitchFamily="49" charset="-122"/>
              <a:cs typeface="Arial"/>
            </a:endParaRPr>
          </a:p>
          <a:p>
            <a:pPr lvl="1" algn="just"/>
            <a:endParaRPr kumimoji="1" lang="zh-CN" altLang="en-US" sz="2800" dirty="0"/>
          </a:p>
        </p:txBody>
      </p:sp>
      <p:pic>
        <p:nvPicPr>
          <p:cNvPr id="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425" y="2644896"/>
            <a:ext cx="6628444" cy="4097990"/>
          </a:xfrm>
          <a:prstGeom prst="rect">
            <a:avLst/>
          </a:prstGeom>
        </p:spPr>
      </p:pic>
    </p:spTree>
    <p:extLst>
      <p:ext uri="{BB962C8B-B14F-4D97-AF65-F5344CB8AC3E}">
        <p14:creationId xmlns:p14="http://schemas.microsoft.com/office/powerpoint/2010/main" val="157132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Evaluation</a:t>
            </a:r>
            <a:endParaRPr kumimoji="1" lang="zh-CN" altLang="en-US" dirty="0"/>
          </a:p>
        </p:txBody>
      </p:sp>
      <p:sp>
        <p:nvSpPr>
          <p:cNvPr id="3" name="内容占位符 2"/>
          <p:cNvSpPr>
            <a:spLocks noGrp="1"/>
          </p:cNvSpPr>
          <p:nvPr>
            <p:ph idx="1"/>
          </p:nvPr>
        </p:nvSpPr>
        <p:spPr>
          <a:xfrm>
            <a:off x="838200" y="1690688"/>
            <a:ext cx="10515600" cy="4351338"/>
          </a:xfrm>
        </p:spPr>
        <p:txBody>
          <a:bodyPr>
            <a:noAutofit/>
          </a:bodyPr>
          <a:lstStyle/>
          <a:p>
            <a:pPr algn="just"/>
            <a:r>
              <a:rPr lang="en-US" altLang="zh-CN" sz="2400" dirty="0">
                <a:ea typeface="黑体" pitchFamily="49" charset="-122"/>
                <a:cs typeface="Arial"/>
              </a:rPr>
              <a:t>Personality Segmentations</a:t>
            </a:r>
          </a:p>
          <a:p>
            <a:pPr lvl="1" algn="just"/>
            <a:r>
              <a:rPr lang="en-US" altLang="zh-CN" sz="2000" dirty="0">
                <a:ea typeface="黑体" pitchFamily="49" charset="-122"/>
                <a:cs typeface="Arial"/>
              </a:rPr>
              <a:t>Top or bottom scores in personality traits</a:t>
            </a:r>
            <a:endParaRPr lang="en-US" altLang="zh-CN" sz="2400" dirty="0">
              <a:ea typeface="黑体" pitchFamily="49" charset="-122"/>
              <a:cs typeface="Arial"/>
            </a:endParaRPr>
          </a:p>
          <a:p>
            <a:pPr algn="just"/>
            <a:endParaRPr lang="en-US" altLang="zh-CN" sz="2400" dirty="0">
              <a:ea typeface="黑体" pitchFamily="49" charset="-122"/>
              <a:cs typeface="Arial"/>
            </a:endParaRPr>
          </a:p>
          <a:p>
            <a:pPr algn="just"/>
            <a:endParaRPr lang="en-US" altLang="zh-CN" sz="2400" dirty="0">
              <a:ea typeface="黑体" pitchFamily="49" charset="-122"/>
              <a:cs typeface="Arial"/>
            </a:endParaRPr>
          </a:p>
          <a:p>
            <a:pPr algn="just"/>
            <a:endParaRPr lang="en-US" altLang="zh-CN" sz="2400" dirty="0">
              <a:ea typeface="黑体" pitchFamily="49" charset="-122"/>
              <a:cs typeface="Arial"/>
            </a:endParaRPr>
          </a:p>
          <a:p>
            <a:pPr algn="just"/>
            <a:endParaRPr lang="en-US" altLang="zh-CN" sz="2400" dirty="0">
              <a:ea typeface="黑体" pitchFamily="49" charset="-122"/>
              <a:cs typeface="Arial"/>
            </a:endParaRPr>
          </a:p>
          <a:p>
            <a:pPr algn="just"/>
            <a:endParaRPr lang="en-US" altLang="zh-CN" sz="2400" dirty="0">
              <a:ea typeface="黑体" pitchFamily="49" charset="-122"/>
              <a:cs typeface="Arial"/>
            </a:endParaRPr>
          </a:p>
          <a:p>
            <a:pPr algn="just"/>
            <a:r>
              <a:rPr lang="en-US" altLang="zh-CN" sz="2400" dirty="0">
                <a:ea typeface="黑体" pitchFamily="49" charset="-122"/>
                <a:cs typeface="Arial"/>
              </a:rPr>
              <a:t>Measure accuracy and precision (as accurate as possible VS as much as possible)</a:t>
            </a:r>
          </a:p>
          <a:p>
            <a:pPr lvl="1" algn="just"/>
            <a:r>
              <a:rPr lang="en-US" altLang="zh-CN" sz="2000" dirty="0">
                <a:ea typeface="黑体" pitchFamily="49" charset="-122"/>
                <a:cs typeface="Arial"/>
              </a:rPr>
              <a:t>Finding the right user is usually far more important than finding as many users as possible in most application scenarios.</a:t>
            </a:r>
          </a:p>
          <a:p>
            <a:pPr lvl="1" algn="just"/>
            <a:endParaRPr lang="en-US" altLang="zh-CN" sz="2000" dirty="0">
              <a:ea typeface="黑体" pitchFamily="49" charset="-122"/>
              <a:cs typeface="Arial"/>
            </a:endParaRPr>
          </a:p>
          <a:p>
            <a:pPr lvl="1" algn="just"/>
            <a:endParaRPr lang="en-US" altLang="zh-CN" sz="2000" dirty="0">
              <a:ea typeface="黑体" pitchFamily="49" charset="-122"/>
              <a:cs typeface="Arial"/>
            </a:endParaRPr>
          </a:p>
          <a:p>
            <a:pPr lvl="1" algn="just"/>
            <a:endParaRPr lang="en-US" altLang="zh-CN" sz="2000" dirty="0">
              <a:ea typeface="黑体" pitchFamily="49" charset="-122"/>
              <a:cs typeface="Arial"/>
            </a:endParaRPr>
          </a:p>
          <a:p>
            <a:pPr lvl="1" algn="just"/>
            <a:endParaRPr lang="en-US" altLang="zh-CN" sz="2000" dirty="0">
              <a:ea typeface="黑体" pitchFamily="49" charset="-122"/>
              <a:cs typeface="Arial"/>
            </a:endParaRPr>
          </a:p>
          <a:p>
            <a:pPr lvl="1" algn="just"/>
            <a:endParaRPr lang="en-US" altLang="zh-CN" sz="2000" dirty="0">
              <a:ea typeface="黑体" pitchFamily="49" charset="-122"/>
              <a:cs typeface="Arial"/>
            </a:endParaRPr>
          </a:p>
          <a:p>
            <a:pPr lvl="1" algn="just"/>
            <a:endParaRPr lang="en-US" altLang="zh-CN" sz="2000" dirty="0">
              <a:ea typeface="黑体" pitchFamily="49" charset="-122"/>
              <a:cs typeface="Arial"/>
            </a:endParaRPr>
          </a:p>
          <a:p>
            <a:pPr lvl="1" algn="just"/>
            <a:endParaRPr lang="en-US" altLang="zh-CN" sz="2000" dirty="0">
              <a:ea typeface="黑体" pitchFamily="49" charset="-122"/>
              <a:cs typeface="Arial"/>
            </a:endParaRPr>
          </a:p>
          <a:p>
            <a:pPr lvl="1" algn="just"/>
            <a:endParaRPr lang="en-US" altLang="zh-CN" sz="2000" dirty="0">
              <a:ea typeface="黑体" pitchFamily="49" charset="-122"/>
              <a:cs typeface="Arial"/>
            </a:endParaRPr>
          </a:p>
          <a:p>
            <a:pPr algn="just"/>
            <a:endParaRPr lang="en-US" altLang="zh-CN" sz="2400" dirty="0">
              <a:ea typeface="黑体" pitchFamily="49" charset="-122"/>
              <a:cs typeface="Aria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708" y="2660101"/>
            <a:ext cx="5162202" cy="2047080"/>
          </a:xfrm>
          <a:prstGeom prst="rect">
            <a:avLst/>
          </a:prstGeom>
        </p:spPr>
      </p:pic>
    </p:spTree>
    <p:extLst>
      <p:ext uri="{BB962C8B-B14F-4D97-AF65-F5344CB8AC3E}">
        <p14:creationId xmlns:p14="http://schemas.microsoft.com/office/powerpoint/2010/main" val="520128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Performance and Comparison</a:t>
            </a:r>
            <a:endParaRPr kumimoji="1" lang="zh-CN" altLang="en-US" dirty="0"/>
          </a:p>
        </p:txBody>
      </p:sp>
      <p:sp>
        <p:nvSpPr>
          <p:cNvPr id="3" name="内容占位符 2"/>
          <p:cNvSpPr>
            <a:spLocks noGrp="1"/>
          </p:cNvSpPr>
          <p:nvPr>
            <p:ph idx="1"/>
          </p:nvPr>
        </p:nvSpPr>
        <p:spPr>
          <a:xfrm>
            <a:off x="747644" y="1716088"/>
            <a:ext cx="10515600" cy="4867275"/>
          </a:xfrm>
        </p:spPr>
        <p:txBody>
          <a:bodyPr>
            <a:noAutofit/>
          </a:bodyPr>
          <a:lstStyle/>
          <a:p>
            <a:pPr algn="just"/>
            <a:r>
              <a:rPr lang="en-US" altLang="zh-CN" dirty="0">
                <a:ea typeface="黑体" pitchFamily="49" charset="-122"/>
                <a:cs typeface="Arial"/>
              </a:rPr>
              <a:t>Baseline</a:t>
            </a:r>
          </a:p>
          <a:p>
            <a:pPr lvl="1" algn="just"/>
            <a:r>
              <a:rPr lang="en-US" altLang="zh-CN" i="1" dirty="0">
                <a:ea typeface="黑体" pitchFamily="49" charset="-122"/>
                <a:cs typeface="Arial"/>
              </a:rPr>
              <a:t>IBM Watson Personality Insights</a:t>
            </a:r>
          </a:p>
          <a:p>
            <a:pPr lvl="1" algn="just"/>
            <a:r>
              <a:rPr lang="en-US" altLang="zh-CN" i="1" dirty="0">
                <a:ea typeface="黑体" pitchFamily="49" charset="-122"/>
                <a:cs typeface="Arial"/>
              </a:rPr>
              <a:t>Mypersonality</a:t>
            </a:r>
          </a:p>
          <a:p>
            <a:pPr lvl="1" algn="just"/>
            <a:endParaRPr lang="en-US" altLang="zh-CN" i="1" dirty="0">
              <a:ea typeface="黑体" pitchFamily="49" charset="-122"/>
              <a:cs typeface="Arial"/>
            </a:endParaRPr>
          </a:p>
          <a:p>
            <a:pPr lvl="1" algn="just"/>
            <a:endParaRPr lang="en-US" altLang="zh-CN" i="1" dirty="0">
              <a:ea typeface="黑体" pitchFamily="49" charset="-122"/>
              <a:cs typeface="Arial"/>
            </a:endParaRPr>
          </a:p>
          <a:p>
            <a:pPr lvl="1" algn="just"/>
            <a:endParaRPr lang="en-US" altLang="zh-CN" i="1" dirty="0">
              <a:ea typeface="黑体" pitchFamily="49" charset="-122"/>
              <a:cs typeface="Arial"/>
            </a:endParaRPr>
          </a:p>
          <a:p>
            <a:pPr lvl="1" algn="just"/>
            <a:endParaRPr lang="en-US" altLang="zh-CN" i="1" dirty="0">
              <a:ea typeface="黑体" pitchFamily="49" charset="-122"/>
              <a:cs typeface="Arial"/>
            </a:endParaRPr>
          </a:p>
          <a:p>
            <a:pPr lvl="1" algn="just"/>
            <a:endParaRPr lang="en-US" altLang="zh-CN" i="1" dirty="0">
              <a:ea typeface="黑体" pitchFamily="49" charset="-122"/>
              <a:cs typeface="Arial"/>
            </a:endParaRPr>
          </a:p>
          <a:p>
            <a:pPr lvl="1" algn="just"/>
            <a:endParaRPr lang="en-US" altLang="zh-CN" i="1" dirty="0">
              <a:ea typeface="黑体" pitchFamily="49" charset="-122"/>
              <a:cs typeface="Arial"/>
            </a:endParaRPr>
          </a:p>
          <a:p>
            <a:pPr lvl="1" algn="just"/>
            <a:endParaRPr lang="en-US" altLang="zh-CN" i="1" dirty="0">
              <a:ea typeface="黑体" pitchFamily="49" charset="-122"/>
              <a:cs typeface="Arial"/>
            </a:endParaRPr>
          </a:p>
          <a:p>
            <a:pPr algn="just"/>
            <a:r>
              <a:rPr lang="en-US" altLang="zh-CN" dirty="0">
                <a:ea typeface="黑体" pitchFamily="49" charset="-122"/>
                <a:cs typeface="Arial"/>
              </a:rPr>
              <a:t>Raise EPR@P by 61.49% when making predictions on Extraversion.</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7914" y="3091416"/>
            <a:ext cx="3171687" cy="237876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0" y="3116816"/>
            <a:ext cx="3171687" cy="2378765"/>
          </a:xfrm>
          <a:prstGeom prst="rect">
            <a:avLst/>
          </a:prstGeom>
        </p:spPr>
      </p:pic>
    </p:spTree>
    <p:extLst>
      <p:ext uri="{BB962C8B-B14F-4D97-AF65-F5344CB8AC3E}">
        <p14:creationId xmlns:p14="http://schemas.microsoft.com/office/powerpoint/2010/main" val="226006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Advantages of HIE</a:t>
            </a:r>
            <a:endParaRPr kumimoji="1" lang="zh-CN" altLang="en-US" dirty="0"/>
          </a:p>
        </p:txBody>
      </p:sp>
      <p:sp>
        <p:nvSpPr>
          <p:cNvPr id="3" name="内容占位符 2"/>
          <p:cNvSpPr>
            <a:spLocks noGrp="1"/>
          </p:cNvSpPr>
          <p:nvPr>
            <p:ph idx="1"/>
          </p:nvPr>
        </p:nvSpPr>
        <p:spPr>
          <a:xfrm>
            <a:off x="838200" y="1520825"/>
            <a:ext cx="10515600" cy="4351338"/>
          </a:xfrm>
        </p:spPr>
        <p:txBody>
          <a:bodyPr>
            <a:normAutofit/>
          </a:bodyPr>
          <a:lstStyle/>
          <a:p>
            <a:pPr algn="just"/>
            <a:r>
              <a:rPr lang="en-US" altLang="zh-CN" dirty="0">
                <a:ea typeface="黑体" pitchFamily="49" charset="-122"/>
                <a:cs typeface="Arial"/>
              </a:rPr>
              <a:t>Increasing Performance given more features .</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807" y="2086839"/>
            <a:ext cx="6036425" cy="4527319"/>
          </a:xfrm>
          <a:prstGeom prst="rect">
            <a:avLst/>
          </a:prstGeom>
        </p:spPr>
      </p:pic>
    </p:spTree>
    <p:extLst>
      <p:ext uri="{BB962C8B-B14F-4D97-AF65-F5344CB8AC3E}">
        <p14:creationId xmlns:p14="http://schemas.microsoft.com/office/powerpoint/2010/main" val="1485084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xiaoice_intr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212211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507" y="33429"/>
            <a:ext cx="10772775" cy="1658198"/>
          </a:xfrm>
        </p:spPr>
        <p:txBody>
          <a:bodyPr/>
          <a:lstStyle/>
          <a:p>
            <a:r>
              <a:rPr lang="en-US" dirty="0"/>
              <a:t>Big 5 Personality</a:t>
            </a:r>
          </a:p>
        </p:txBody>
      </p:sp>
      <p:pic>
        <p:nvPicPr>
          <p:cNvPr id="5"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 r="1033"/>
          <a:stretch/>
        </p:blipFill>
        <p:spPr>
          <a:xfrm>
            <a:off x="2934186" y="1246982"/>
            <a:ext cx="5617415" cy="5263470"/>
          </a:xfrm>
        </p:spPr>
      </p:pic>
    </p:spTree>
    <p:extLst>
      <p:ext uri="{BB962C8B-B14F-4D97-AF65-F5344CB8AC3E}">
        <p14:creationId xmlns:p14="http://schemas.microsoft.com/office/powerpoint/2010/main" val="93560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ng_predi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61139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ng_mat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97758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025" y="344319"/>
            <a:ext cx="8616519" cy="1077020"/>
          </a:xfrm>
        </p:spPr>
        <p:txBody>
          <a:bodyPr/>
          <a:lstStyle/>
          <a:p>
            <a:r>
              <a:rPr lang="en-US" altLang="zh-CN" dirty="0"/>
              <a:t>Application: Miss Known</a:t>
            </a:r>
            <a:endParaRPr lang="en-US" dirty="0"/>
          </a:p>
        </p:txBody>
      </p:sp>
      <p:pic>
        <p:nvPicPr>
          <p:cNvPr id="1026"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54" y="141330"/>
            <a:ext cx="1482999" cy="148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1324" y="1823159"/>
            <a:ext cx="2565788" cy="456368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923" y="1823159"/>
            <a:ext cx="2565788" cy="456368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8747" y="1823159"/>
            <a:ext cx="2565788" cy="4563682"/>
          </a:xfrm>
          <a:prstGeom prst="rect">
            <a:avLst/>
          </a:prstGeom>
        </p:spPr>
      </p:pic>
      <p:pic>
        <p:nvPicPr>
          <p:cNvPr id="1028" name="Picture 4" descr="http://qr.api.cli.im/qr?data=http%253A%252F%252Fmissknowntest.azurewebsites.net%252FHome%252FSlidePanels&amp;level=H&amp;transparent=false&amp;bgcolor=%23ffffff&amp;forecolor=%23000000&amp;blockpixel=12&amp;marginblock=1&amp;logourl=&amp;size=280&amp;kid=cliim&amp;key=6346c0dc888e2a2e090fe557620506a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4257" y="4968070"/>
            <a:ext cx="1418771" cy="141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781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Summary</a:t>
            </a:r>
          </a:p>
        </p:txBody>
      </p:sp>
      <p:sp>
        <p:nvSpPr>
          <p:cNvPr id="3" name="Content Placeholder 2"/>
          <p:cNvSpPr>
            <a:spLocks noGrp="1"/>
          </p:cNvSpPr>
          <p:nvPr>
            <p:ph idx="1"/>
          </p:nvPr>
        </p:nvSpPr>
        <p:spPr/>
        <p:txBody>
          <a:bodyPr>
            <a:noAutofit/>
          </a:bodyPr>
          <a:lstStyle/>
          <a:p>
            <a:r>
              <a:rPr lang="en-US" altLang="zh-CN" sz="3200" dirty="0"/>
              <a:t>Propose HIE, a new personality measurement framework </a:t>
            </a:r>
          </a:p>
          <a:p>
            <a:pPr lvl="1"/>
            <a:r>
              <a:rPr lang="en-US" altLang="zh-CN" sz="2800" dirty="0"/>
              <a:t>Using heterogeneous information in users’ digital</a:t>
            </a:r>
            <a:r>
              <a:rPr lang="zh-CN" altLang="en-US" sz="2800" dirty="0"/>
              <a:t> </a:t>
            </a:r>
            <a:r>
              <a:rPr lang="en-US" altLang="zh-CN" sz="2800" dirty="0"/>
              <a:t>traces</a:t>
            </a:r>
            <a:endParaRPr lang="en-US" altLang="zh-CN" sz="2000" dirty="0"/>
          </a:p>
          <a:p>
            <a:pPr lvl="1"/>
            <a:r>
              <a:rPr lang="en-US" altLang="zh-CN" sz="2800" dirty="0"/>
              <a:t>Self-language usage, Avatar, Emoticon and Responsive pattern on social media</a:t>
            </a:r>
            <a:endParaRPr lang="en-US" altLang="zh-CN" sz="2800" dirty="0">
              <a:ea typeface="黑体" pitchFamily="49" charset="-122"/>
              <a:cs typeface="Arial"/>
            </a:endParaRPr>
          </a:p>
          <a:p>
            <a:endParaRPr lang="en-US" sz="4000" dirty="0"/>
          </a:p>
          <a:p>
            <a:r>
              <a:rPr lang="en-US" altLang="zh-CN" sz="3200" dirty="0"/>
              <a:t>Design various feature engineering strategies </a:t>
            </a:r>
          </a:p>
          <a:p>
            <a:endParaRPr lang="en-US" altLang="zh-CN" sz="3200" dirty="0"/>
          </a:p>
          <a:p>
            <a:r>
              <a:rPr lang="en-US" altLang="zh-CN" sz="3200" dirty="0"/>
              <a:t>Applications: </a:t>
            </a:r>
            <a:r>
              <a:rPr lang="en-US" altLang="zh-CN" sz="3200" dirty="0">
                <a:ea typeface="黑体" pitchFamily="49" charset="-122"/>
              </a:rPr>
              <a:t>MissKnown</a:t>
            </a:r>
          </a:p>
          <a:p>
            <a:endParaRPr lang="en-US" altLang="zh-CN" sz="2400" dirty="0"/>
          </a:p>
        </p:txBody>
      </p:sp>
    </p:spTree>
    <p:extLst>
      <p:ext uri="{BB962C8B-B14F-4D97-AF65-F5344CB8AC3E}">
        <p14:creationId xmlns:p14="http://schemas.microsoft.com/office/powerpoint/2010/main" val="3879511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29630" y="2611955"/>
            <a:ext cx="6260152" cy="2718034"/>
          </a:xfrm>
        </p:spPr>
      </p:pic>
    </p:spTree>
    <p:extLst>
      <p:ext uri="{BB962C8B-B14F-4D97-AF65-F5344CB8AC3E}">
        <p14:creationId xmlns:p14="http://schemas.microsoft.com/office/powerpoint/2010/main" val="418001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0048"/>
            <a:ext cx="4726701" cy="6847952"/>
          </a:xfrm>
          <a:prstGeom prst="rect">
            <a:avLst/>
          </a:prstGeom>
        </p:spPr>
      </p:pic>
      <p:pic>
        <p:nvPicPr>
          <p:cNvPr id="8" name="Picture 7"/>
          <p:cNvPicPr>
            <a:picLocks noChangeAspect="1"/>
          </p:cNvPicPr>
          <p:nvPr/>
        </p:nvPicPr>
        <p:blipFill>
          <a:blip r:embed="rId4"/>
          <a:stretch>
            <a:fillRect/>
          </a:stretch>
        </p:blipFill>
        <p:spPr>
          <a:xfrm>
            <a:off x="4822341" y="90437"/>
            <a:ext cx="3788350" cy="3627455"/>
          </a:xfrm>
          <a:prstGeom prst="rect">
            <a:avLst/>
          </a:prstGeom>
        </p:spPr>
      </p:pic>
      <p:pic>
        <p:nvPicPr>
          <p:cNvPr id="9" name="Picture 8"/>
          <p:cNvPicPr>
            <a:picLocks noChangeAspect="1"/>
          </p:cNvPicPr>
          <p:nvPr/>
        </p:nvPicPr>
        <p:blipFill>
          <a:blip r:embed="rId5"/>
          <a:stretch>
            <a:fillRect/>
          </a:stretch>
        </p:blipFill>
        <p:spPr>
          <a:xfrm>
            <a:off x="8661679" y="130629"/>
            <a:ext cx="3481645" cy="5712602"/>
          </a:xfrm>
          <a:prstGeom prst="rect">
            <a:avLst/>
          </a:prstGeom>
        </p:spPr>
      </p:pic>
      <p:pic>
        <p:nvPicPr>
          <p:cNvPr id="10" name="Picture 9"/>
          <p:cNvPicPr>
            <a:picLocks noChangeAspect="1"/>
          </p:cNvPicPr>
          <p:nvPr/>
        </p:nvPicPr>
        <p:blipFill>
          <a:blip r:embed="rId6"/>
          <a:stretch>
            <a:fillRect/>
          </a:stretch>
        </p:blipFill>
        <p:spPr>
          <a:xfrm>
            <a:off x="5572453" y="4099727"/>
            <a:ext cx="2325973" cy="2450737"/>
          </a:xfrm>
          <a:prstGeom prst="rect">
            <a:avLst/>
          </a:prstGeom>
        </p:spPr>
      </p:pic>
    </p:spTree>
    <p:extLst>
      <p:ext uri="{BB962C8B-B14F-4D97-AF65-F5344CB8AC3E}">
        <p14:creationId xmlns:p14="http://schemas.microsoft.com/office/powerpoint/2010/main" val="1813884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055" y="-326167"/>
            <a:ext cx="10772775" cy="1658198"/>
          </a:xfrm>
        </p:spPr>
        <p:txBody>
          <a:bodyPr/>
          <a:lstStyle/>
          <a:p>
            <a:r>
              <a:rPr lang="en-US" dirty="0"/>
              <a:t>Personality </a:t>
            </a:r>
            <a:r>
              <a:rPr lang="en-US" altLang="zh-CN" dirty="0"/>
              <a:t>does matter!</a:t>
            </a:r>
            <a:endParaRPr lang="en-US" dirty="0"/>
          </a:p>
        </p:txBody>
      </p:sp>
      <p:pic>
        <p:nvPicPr>
          <p:cNvPr id="6" name="Picture 5"/>
          <p:cNvPicPr/>
          <p:nvPr/>
        </p:nvPicPr>
        <p:blipFill>
          <a:blip r:embed="rId3"/>
          <a:stretch>
            <a:fillRect/>
          </a:stretch>
        </p:blipFill>
        <p:spPr>
          <a:xfrm>
            <a:off x="1705509" y="871432"/>
            <a:ext cx="9097547" cy="3125216"/>
          </a:xfrm>
          <a:prstGeom prst="rect">
            <a:avLst/>
          </a:prstGeom>
        </p:spPr>
      </p:pic>
      <p:pic>
        <p:nvPicPr>
          <p:cNvPr id="7" name="Picture 6"/>
          <p:cNvPicPr/>
          <p:nvPr/>
        </p:nvPicPr>
        <p:blipFill>
          <a:blip r:embed="rId4"/>
          <a:stretch>
            <a:fillRect/>
          </a:stretch>
        </p:blipFill>
        <p:spPr>
          <a:xfrm>
            <a:off x="3751540" y="4180458"/>
            <a:ext cx="4673269" cy="2677542"/>
          </a:xfrm>
          <a:prstGeom prst="rect">
            <a:avLst/>
          </a:prstGeom>
        </p:spPr>
      </p:pic>
    </p:spTree>
    <p:extLst>
      <p:ext uri="{BB962C8B-B14F-4D97-AF65-F5344CB8AC3E}">
        <p14:creationId xmlns:p14="http://schemas.microsoft.com/office/powerpoint/2010/main" val="1659316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7055" y="-326167"/>
            <a:ext cx="10772775" cy="1658198"/>
          </a:xfrm>
        </p:spPr>
        <p:txBody>
          <a:bodyPr/>
          <a:lstStyle/>
          <a:p>
            <a:r>
              <a:rPr lang="en-US" dirty="0"/>
              <a:t>Personality </a:t>
            </a:r>
            <a:r>
              <a:rPr lang="en-US" altLang="zh-CN" dirty="0"/>
              <a:t>does matter!</a:t>
            </a:r>
            <a:endParaRPr lang="en-US" dirty="0"/>
          </a:p>
        </p:txBody>
      </p:sp>
      <p:pic>
        <p:nvPicPr>
          <p:cNvPr id="1026" name="Picture 2" descr="Cambridge Analytica公司CEO亚历山大·尼克斯。图片来源/spectator.co.u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873" y="1543049"/>
            <a:ext cx="6115906" cy="40739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21679" y="5627080"/>
            <a:ext cx="5186100" cy="369332"/>
          </a:xfrm>
          <a:prstGeom prst="rect">
            <a:avLst/>
          </a:prstGeom>
        </p:spPr>
        <p:txBody>
          <a:bodyPr wrap="none">
            <a:spAutoFit/>
          </a:bodyPr>
          <a:lstStyle/>
          <a:p>
            <a:r>
              <a:rPr lang="en-US" dirty="0">
                <a:solidFill>
                  <a:srgbClr val="000000"/>
                </a:solidFill>
                <a:latin typeface="Lantinghei SC"/>
              </a:rPr>
              <a:t>Cambridge </a:t>
            </a:r>
            <a:r>
              <a:rPr lang="en-US" dirty="0" err="1">
                <a:solidFill>
                  <a:srgbClr val="000000"/>
                </a:solidFill>
                <a:latin typeface="Lantinghei SC"/>
              </a:rPr>
              <a:t>Analytica</a:t>
            </a:r>
            <a:r>
              <a:rPr lang="zh-CN" altLang="en-US" dirty="0">
                <a:solidFill>
                  <a:srgbClr val="000000"/>
                </a:solidFill>
                <a:latin typeface="Lantinghei SC"/>
              </a:rPr>
              <a:t>公司</a:t>
            </a:r>
            <a:r>
              <a:rPr lang="en-US" dirty="0">
                <a:solidFill>
                  <a:srgbClr val="000000"/>
                </a:solidFill>
                <a:latin typeface="Lantinghei SC"/>
              </a:rPr>
              <a:t>CEO</a:t>
            </a:r>
            <a:r>
              <a:rPr lang="zh-CN" altLang="en-US" dirty="0">
                <a:solidFill>
                  <a:srgbClr val="000000"/>
                </a:solidFill>
                <a:latin typeface="Lantinghei SC"/>
              </a:rPr>
              <a:t>亚历山大</a:t>
            </a:r>
            <a:r>
              <a:rPr lang="en-US" altLang="zh-CN" dirty="0">
                <a:solidFill>
                  <a:srgbClr val="000000"/>
                </a:solidFill>
                <a:latin typeface="Lantinghei SC"/>
              </a:rPr>
              <a:t>·</a:t>
            </a:r>
            <a:r>
              <a:rPr lang="zh-CN" altLang="en-US" dirty="0">
                <a:solidFill>
                  <a:srgbClr val="000000"/>
                </a:solidFill>
                <a:latin typeface="Lantinghei SC"/>
              </a:rPr>
              <a:t>尼克斯。</a:t>
            </a:r>
            <a:endParaRPr lang="en-US" dirty="0"/>
          </a:p>
        </p:txBody>
      </p:sp>
      <p:pic>
        <p:nvPicPr>
          <p:cNvPr id="4" name="Picture 3"/>
          <p:cNvPicPr>
            <a:picLocks noChangeAspect="1"/>
          </p:cNvPicPr>
          <p:nvPr/>
        </p:nvPicPr>
        <p:blipFill>
          <a:blip r:embed="rId4"/>
          <a:stretch>
            <a:fillRect/>
          </a:stretch>
        </p:blipFill>
        <p:spPr>
          <a:xfrm>
            <a:off x="142865" y="1461379"/>
            <a:ext cx="5632498" cy="4165701"/>
          </a:xfrm>
          <a:prstGeom prst="rect">
            <a:avLst/>
          </a:prstGeom>
        </p:spPr>
      </p:pic>
    </p:spTree>
    <p:extLst>
      <p:ext uri="{BB962C8B-B14F-4D97-AF65-F5344CB8AC3E}">
        <p14:creationId xmlns:p14="http://schemas.microsoft.com/office/powerpoint/2010/main" val="243127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4029" y="-145143"/>
            <a:ext cx="10515600" cy="1325563"/>
          </a:xfrm>
        </p:spPr>
        <p:txBody>
          <a:bodyPr/>
          <a:lstStyle/>
          <a:p>
            <a:r>
              <a:rPr kumimoji="1" lang="en-US" altLang="zh-CN" dirty="0"/>
              <a:t>Previous</a:t>
            </a:r>
            <a:r>
              <a:rPr kumimoji="1" lang="zh-CN" altLang="en-US" dirty="0"/>
              <a:t> </a:t>
            </a:r>
            <a:r>
              <a:rPr kumimoji="1" lang="en-US" altLang="zh-CN" dirty="0"/>
              <a:t>Work</a:t>
            </a:r>
            <a:endParaRPr kumimoji="1" lang="zh-CN" altLang="en-US" dirty="0"/>
          </a:p>
        </p:txBody>
      </p:sp>
      <p:sp>
        <p:nvSpPr>
          <p:cNvPr id="3" name="内容占位符 2"/>
          <p:cNvSpPr>
            <a:spLocks noGrp="1"/>
          </p:cNvSpPr>
          <p:nvPr>
            <p:ph idx="1"/>
          </p:nvPr>
        </p:nvSpPr>
        <p:spPr>
          <a:xfrm>
            <a:off x="954315" y="861106"/>
            <a:ext cx="10515600" cy="5677580"/>
          </a:xfrm>
        </p:spPr>
        <p:txBody>
          <a:bodyPr>
            <a:noAutofit/>
          </a:bodyPr>
          <a:lstStyle/>
          <a:p>
            <a:r>
              <a:rPr kumimoji="1" lang="en-US" altLang="zh-CN" sz="3200" dirty="0"/>
              <a:t>Psychology</a:t>
            </a:r>
            <a:r>
              <a:rPr kumimoji="1" lang="zh-CN" altLang="en-US" sz="3600" dirty="0"/>
              <a:t> </a:t>
            </a:r>
            <a:r>
              <a:rPr kumimoji="1" lang="en-US" altLang="zh-CN" sz="3200" dirty="0"/>
              <a:t>(questionnaire-based) approaches</a:t>
            </a:r>
          </a:p>
          <a:p>
            <a:pPr lvl="1"/>
            <a:r>
              <a:rPr kumimoji="1" lang="en-US" altLang="zh-CN" sz="2800" dirty="0"/>
              <a:t>Surveys or interview-based approaches</a:t>
            </a:r>
          </a:p>
          <a:p>
            <a:pPr lvl="1"/>
            <a:r>
              <a:rPr kumimoji="1" lang="en-US" altLang="zh-CN" sz="2800" dirty="0"/>
              <a:t>Rely heavily on retrospective self-reports</a:t>
            </a:r>
          </a:p>
          <a:p>
            <a:pPr lvl="1"/>
            <a:r>
              <a:rPr kumimoji="1" lang="en-US" altLang="zh-CN" sz="2800" dirty="0"/>
              <a:t>Time costs, money costs, data granularity and etc.</a:t>
            </a:r>
          </a:p>
          <a:p>
            <a:endParaRPr kumimoji="1" lang="en-US" altLang="zh-CN" sz="3200" dirty="0"/>
          </a:p>
          <a:p>
            <a:r>
              <a:rPr kumimoji="1" lang="en-US" altLang="zh-CN" sz="3200" dirty="0"/>
              <a:t>Data-driven methods</a:t>
            </a:r>
          </a:p>
          <a:p>
            <a:pPr lvl="1"/>
            <a:r>
              <a:rPr kumimoji="1" lang="en-US" altLang="zh-CN" sz="2800" dirty="0"/>
              <a:t>Texts, such a Closed vocabulary, </a:t>
            </a:r>
            <a:r>
              <a:rPr kumimoji="1" lang="en-US" altLang="zh-CN" sz="2800" i="1" dirty="0"/>
              <a:t>Linguistic Inquiry and Word Count(LIWC)</a:t>
            </a:r>
          </a:p>
          <a:p>
            <a:pPr marL="457200" lvl="1" indent="0">
              <a:buNone/>
            </a:pPr>
            <a:r>
              <a:rPr kumimoji="1" lang="en-US" altLang="zh-CN" sz="2800" dirty="0"/>
              <a:t>    Open vocabulary</a:t>
            </a:r>
            <a:r>
              <a:rPr kumimoji="1" lang="en-US" altLang="zh-CN" sz="2800" i="1" dirty="0"/>
              <a:t>, Topic Modeling(LDA)</a:t>
            </a:r>
          </a:p>
          <a:p>
            <a:pPr lvl="1"/>
            <a:r>
              <a:rPr kumimoji="1" lang="en-US" altLang="zh-CN" sz="2800" dirty="0"/>
              <a:t>Single feature in user digital traces, such as </a:t>
            </a:r>
          </a:p>
          <a:p>
            <a:pPr marL="457200" lvl="1" indent="0">
              <a:buNone/>
            </a:pPr>
            <a:r>
              <a:rPr kumimoji="1" lang="en-US" altLang="zh-CN" sz="2800" dirty="0"/>
              <a:t>    Hash-tags and Facebook likes </a:t>
            </a:r>
            <a:r>
              <a:rPr kumimoji="1" lang="en-US" altLang="zh-CN" sz="2800" i="1" dirty="0"/>
              <a:t>(Mypersonality)</a:t>
            </a:r>
            <a:endParaRPr kumimoji="1" lang="en-US" altLang="zh-CN" sz="2800" dirty="0"/>
          </a:p>
          <a:p>
            <a:endParaRPr lang="en-US" altLang="zh-CN" dirty="0"/>
          </a:p>
          <a:p>
            <a:endParaRPr kumimoji="1" lang="en-US" altLang="zh-CN" i="1" dirty="0"/>
          </a:p>
          <a:p>
            <a:pPr lvl="1"/>
            <a:endParaRPr kumimoji="1" lang="en-US" altLang="zh-CN" i="1" dirty="0"/>
          </a:p>
          <a:p>
            <a:pPr lvl="1"/>
            <a:endParaRPr kumimoji="1" lang="en-US" altLang="zh-CN" i="1" dirty="0"/>
          </a:p>
          <a:p>
            <a:pPr lvl="1"/>
            <a:endParaRPr kumimoji="1" lang="zh-CN" altLang="en-US" sz="2800" dirty="0"/>
          </a:p>
        </p:txBody>
      </p:sp>
    </p:spTree>
    <p:extLst>
      <p:ext uri="{BB962C8B-B14F-4D97-AF65-F5344CB8AC3E}">
        <p14:creationId xmlns:p14="http://schemas.microsoft.com/office/powerpoint/2010/main" val="60639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3384" y="470941"/>
            <a:ext cx="10408996" cy="6306671"/>
          </a:xfrm>
          <a:prstGeom prst="rect">
            <a:avLst/>
          </a:prstGeom>
        </p:spPr>
      </p:pic>
    </p:spTree>
    <p:extLst>
      <p:ext uri="{BB962C8B-B14F-4D97-AF65-F5344CB8AC3E}">
        <p14:creationId xmlns:p14="http://schemas.microsoft.com/office/powerpoint/2010/main" val="1918826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Heterogeneous information on social media</a:t>
            </a:r>
          </a:p>
        </p:txBody>
      </p:sp>
      <p:pic>
        <p:nvPicPr>
          <p:cNvPr id="4" name="Picture 2" descr="“social media”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79" y="1926215"/>
            <a:ext cx="7024584" cy="40405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285018" y="2692277"/>
            <a:ext cx="3068781" cy="2508379"/>
          </a:xfrm>
          <a:prstGeom prst="rect">
            <a:avLst/>
          </a:prstGeom>
          <a:noFill/>
        </p:spPr>
        <p:txBody>
          <a:bodyPr wrap="square" rtlCol="0">
            <a:spAutoFit/>
          </a:bodyPr>
          <a:lstStyle/>
          <a:p>
            <a:pPr marL="457200" indent="-457200">
              <a:spcBef>
                <a:spcPts val="1800"/>
              </a:spcBef>
              <a:buFont typeface="Wingdings" panose="05000000000000000000" pitchFamily="2" charset="2"/>
              <a:buChar char="ü"/>
            </a:pPr>
            <a:r>
              <a:rPr lang="en-US" sz="2800" dirty="0"/>
              <a:t>Text</a:t>
            </a:r>
          </a:p>
          <a:p>
            <a:pPr marL="457200" indent="-457200">
              <a:spcBef>
                <a:spcPts val="1800"/>
              </a:spcBef>
              <a:buFont typeface="Wingdings" panose="05000000000000000000" pitchFamily="2" charset="2"/>
              <a:buChar char="ü"/>
            </a:pPr>
            <a:r>
              <a:rPr lang="en-US" sz="2800" dirty="0"/>
              <a:t>Image</a:t>
            </a:r>
          </a:p>
          <a:p>
            <a:pPr marL="457200" indent="-457200">
              <a:spcBef>
                <a:spcPts val="1800"/>
              </a:spcBef>
              <a:buFont typeface="Wingdings" panose="05000000000000000000" pitchFamily="2" charset="2"/>
              <a:buChar char="ü"/>
            </a:pPr>
            <a:r>
              <a:rPr lang="en-US" sz="2800" dirty="0"/>
              <a:t>User Interaction</a:t>
            </a:r>
          </a:p>
          <a:p>
            <a:pPr marL="457200" indent="-457200">
              <a:spcBef>
                <a:spcPts val="1800"/>
              </a:spcBef>
              <a:buFont typeface="Wingdings" panose="05000000000000000000" pitchFamily="2" charset="2"/>
              <a:buChar char="ü"/>
            </a:pPr>
            <a:r>
              <a:rPr lang="en-US" sz="2800" dirty="0"/>
              <a:t>Emoticon</a:t>
            </a:r>
          </a:p>
        </p:txBody>
      </p:sp>
    </p:spTree>
    <p:extLst>
      <p:ext uri="{BB962C8B-B14F-4D97-AF65-F5344CB8AC3E}">
        <p14:creationId xmlns:p14="http://schemas.microsoft.com/office/powerpoint/2010/main" val="2878248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503"/>
            <a:ext cx="9906000" cy="792162"/>
          </a:xfrm>
        </p:spPr>
        <p:txBody>
          <a:bodyPr/>
          <a:lstStyle/>
          <a:p>
            <a:r>
              <a:rPr lang="en-US" dirty="0">
                <a:ea typeface="黑体" pitchFamily="49" charset="-122"/>
              </a:rPr>
              <a:t>Personality  Data</a:t>
            </a:r>
          </a:p>
        </p:txBody>
      </p:sp>
      <p:sp>
        <p:nvSpPr>
          <p:cNvPr id="3" name="Content Placeholder 2"/>
          <p:cNvSpPr>
            <a:spLocks noGrp="1"/>
          </p:cNvSpPr>
          <p:nvPr>
            <p:ph idx="1"/>
          </p:nvPr>
        </p:nvSpPr>
        <p:spPr>
          <a:xfrm>
            <a:off x="825501" y="795665"/>
            <a:ext cx="11119756" cy="5068106"/>
          </a:xfrm>
        </p:spPr>
        <p:txBody>
          <a:bodyPr/>
          <a:lstStyle/>
          <a:p>
            <a:pPr algn="just"/>
            <a:r>
              <a:rPr lang="en-US" altLang="zh-CN" sz="2400" dirty="0">
                <a:ea typeface="黑体" pitchFamily="49" charset="-122"/>
                <a:cs typeface="Arial"/>
              </a:rPr>
              <a:t>3,162 users in a medical school in Anhui, </a:t>
            </a:r>
          </a:p>
          <a:p>
            <a:pPr algn="just"/>
            <a:r>
              <a:rPr lang="en-US" altLang="zh-CN" sz="2400" dirty="0">
                <a:ea typeface="黑体" pitchFamily="49" charset="-122"/>
                <a:cs typeface="Arial"/>
              </a:rPr>
              <a:t>Test Big Five Personality with 44-item questionnaire</a:t>
            </a:r>
          </a:p>
          <a:p>
            <a:pPr marL="0" indent="0" algn="just">
              <a:buNone/>
            </a:pPr>
            <a:r>
              <a:rPr lang="en-US" altLang="zh-CN" sz="2400" dirty="0">
                <a:ea typeface="黑体" pitchFamily="49" charset="-122"/>
                <a:cs typeface="Arial"/>
              </a:rPr>
              <a:t>    </a:t>
            </a:r>
            <a:r>
              <a:rPr lang="en-US" altLang="zh-CN" sz="2200" dirty="0">
                <a:ea typeface="黑体" pitchFamily="49" charset="-122"/>
                <a:cs typeface="Arial"/>
              </a:rPr>
              <a:t>Extraversion|Agreeableness|Conscientiousness|Neuroticism|Openness</a:t>
            </a:r>
          </a:p>
          <a:p>
            <a:pPr algn="just"/>
            <a:r>
              <a:rPr lang="en-US" altLang="zh-CN" sz="2400" dirty="0">
                <a:ea typeface="黑体" pitchFamily="49" charset="-122"/>
                <a:cs typeface="Arial"/>
              </a:rPr>
              <a:t>Age: average, 20.84; the majority, from 20 to 22</a:t>
            </a:r>
          </a:p>
          <a:p>
            <a:pPr algn="just"/>
            <a:r>
              <a:rPr lang="en-US" altLang="zh-CN" sz="2400" dirty="0">
                <a:ea typeface="黑体" pitchFamily="49" charset="-122"/>
                <a:cs typeface="Arial"/>
              </a:rPr>
              <a:t>Gender: Female users are the majority</a:t>
            </a:r>
          </a:p>
          <a:p>
            <a:pPr algn="just"/>
            <a:r>
              <a:rPr lang="en-US" altLang="zh-CN" sz="2400" dirty="0">
                <a:ea typeface="黑体" pitchFamily="49" charset="-122"/>
                <a:cs typeface="Arial"/>
              </a:rPr>
              <a:t>Major: nursing (n = 524), clinical medicine (n = 365) and pharmaceutics (n = 342)</a:t>
            </a:r>
          </a:p>
          <a:p>
            <a:pPr algn="just"/>
            <a:r>
              <a:rPr lang="en-US" altLang="zh-CN" sz="2400" dirty="0">
                <a:ea typeface="黑体" pitchFamily="49" charset="-122"/>
                <a:cs typeface="Arial"/>
              </a:rPr>
              <a:t>Ethnicity: Han Chinese and Hui minority</a:t>
            </a:r>
          </a:p>
          <a:p>
            <a:pPr algn="just"/>
            <a:r>
              <a:rPr lang="en-US" altLang="zh-CN" sz="2400" dirty="0">
                <a:ea typeface="黑体" pitchFamily="49" charset="-122"/>
                <a:cs typeface="Arial"/>
              </a:rPr>
              <a:t>Region: Anhui, Zhejiang, and Jiangsu</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21208" t="7173" r="22044" b="15938"/>
          <a:stretch/>
        </p:blipFill>
        <p:spPr>
          <a:xfrm>
            <a:off x="1572821" y="4373526"/>
            <a:ext cx="2826264" cy="2484475"/>
          </a:xfrm>
          <a:prstGeom prst="rect">
            <a:avLst/>
          </a:prstGeom>
          <a:solidFill>
            <a:schemeClr val="bg1"/>
          </a:solidFill>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6096" r="13704" b="3556"/>
          <a:stretch/>
        </p:blipFill>
        <p:spPr>
          <a:xfrm>
            <a:off x="7225350" y="4373526"/>
            <a:ext cx="3290251" cy="2484475"/>
          </a:xfrm>
          <a:prstGeom prst="rect">
            <a:avLst/>
          </a:prstGeom>
          <a:solidFill>
            <a:schemeClr val="bg1"/>
          </a:solidFill>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19993" t="8066" r="21570" b="12836"/>
          <a:stretch/>
        </p:blipFill>
        <p:spPr>
          <a:xfrm>
            <a:off x="4399085" y="4373524"/>
            <a:ext cx="2910380" cy="2484476"/>
          </a:xfrm>
          <a:prstGeom prst="rect">
            <a:avLst/>
          </a:prstGeom>
          <a:solidFill>
            <a:schemeClr val="bg1"/>
          </a:solidFill>
        </p:spPr>
      </p:pic>
    </p:spTree>
    <p:extLst>
      <p:ext uri="{BB962C8B-B14F-4D97-AF65-F5344CB8AC3E}">
        <p14:creationId xmlns:p14="http://schemas.microsoft.com/office/powerpoint/2010/main" val="1902052604"/>
      </p:ext>
    </p:extLst>
  </p:cSld>
  <p:clrMapOvr>
    <a:masterClrMapping/>
  </p:clrMapOvr>
  <mc:AlternateContent xmlns:mc="http://schemas.openxmlformats.org/markup-compatibility/2006" xmlns:p14="http://schemas.microsoft.com/office/powerpoint/2010/main">
    <mc:Choice Requires="p14">
      <p:transition spd="slow" p14:dur="2000" advTm="35043"/>
    </mc:Choice>
    <mc:Fallback xmlns="">
      <p:transition spd="slow" advTm="3504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5184" y="457200"/>
            <a:ext cx="10698162" cy="792162"/>
          </a:xfrm>
        </p:spPr>
        <p:txBody>
          <a:bodyPr>
            <a:noAutofit/>
          </a:bodyPr>
          <a:lstStyle/>
          <a:p>
            <a:r>
              <a:rPr kumimoji="1" lang="en-US" altLang="zh-CN" sz="3600" dirty="0"/>
              <a:t>Framework: Heterogeneous Information Ensemble (HIE)</a:t>
            </a:r>
            <a:endParaRPr kumimoji="1" lang="zh-CN" altLang="en-US" sz="3600"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873" y="1653786"/>
            <a:ext cx="11688473" cy="4260637"/>
          </a:xfrm>
        </p:spPr>
      </p:pic>
    </p:spTree>
    <p:extLst>
      <p:ext uri="{BB962C8B-B14F-4D97-AF65-F5344CB8AC3E}">
        <p14:creationId xmlns:p14="http://schemas.microsoft.com/office/powerpoint/2010/main" val="1786079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42928</TotalTime>
  <Words>2711</Words>
  <Application>Microsoft Office PowerPoint</Application>
  <PresentationFormat>Widescreen</PresentationFormat>
  <Paragraphs>219</Paragraphs>
  <Slides>25</Slides>
  <Notes>21</Notes>
  <HiddenSlides>2</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等线</vt:lpstr>
      <vt:lpstr>Lantinghei SC</vt:lpstr>
      <vt:lpstr>黑体</vt:lpstr>
      <vt:lpstr>SimSun</vt:lpstr>
      <vt:lpstr>Arial</vt:lpstr>
      <vt:lpstr>Berlin Sans FB</vt:lpstr>
      <vt:lpstr>Calibri</vt:lpstr>
      <vt:lpstr>Calibri Light</vt:lpstr>
      <vt:lpstr>Segoe UI Light</vt:lpstr>
      <vt:lpstr>Times New Roman</vt:lpstr>
      <vt:lpstr>Wingdings</vt:lpstr>
      <vt:lpstr>Office Theme</vt:lpstr>
      <vt:lpstr>Beyond the Words:  Predicting User Personality from Heterogeneous Information</vt:lpstr>
      <vt:lpstr>Big 5 Personality</vt:lpstr>
      <vt:lpstr>Personality does matter!</vt:lpstr>
      <vt:lpstr>Personality does matter!</vt:lpstr>
      <vt:lpstr>Previous Work</vt:lpstr>
      <vt:lpstr>PowerPoint Presentation</vt:lpstr>
      <vt:lpstr>Heterogeneous information on social media</vt:lpstr>
      <vt:lpstr>Personality  Data</vt:lpstr>
      <vt:lpstr>Framework: Heterogeneous Information Ensemble (HIE)</vt:lpstr>
      <vt:lpstr>Tweets</vt:lpstr>
      <vt:lpstr>Text-CNN</vt:lpstr>
      <vt:lpstr> </vt:lpstr>
      <vt:lpstr>Avatars</vt:lpstr>
      <vt:lpstr>Emoticons </vt:lpstr>
      <vt:lpstr>Responsive Pattern</vt:lpstr>
      <vt:lpstr>Evaluation</vt:lpstr>
      <vt:lpstr>Performance and Comparison</vt:lpstr>
      <vt:lpstr>Advantages of HIE</vt:lpstr>
      <vt:lpstr>PowerPoint Presentation</vt:lpstr>
      <vt:lpstr>PowerPoint Presentation</vt:lpstr>
      <vt:lpstr>PowerPoint Presentation</vt:lpstr>
      <vt:lpstr>Application: Miss Known</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X:  Creating New Personal Photo Experience</dc:title>
  <dc:creator>Jianlong Fu</dc:creator>
  <cp:lastModifiedBy>Fuzheng Zhang</cp:lastModifiedBy>
  <cp:revision>1298</cp:revision>
  <dcterms:created xsi:type="dcterms:W3CDTF">2016-01-17T07:07:23Z</dcterms:created>
  <dcterms:modified xsi:type="dcterms:W3CDTF">2017-07-04T08:29:09Z</dcterms:modified>
</cp:coreProperties>
</file>